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9" r:id="rId3"/>
    <p:sldId id="260" r:id="rId4"/>
    <p:sldId id="281" r:id="rId5"/>
    <p:sldId id="261" r:id="rId6"/>
    <p:sldId id="278" r:id="rId7"/>
    <p:sldId id="258" r:id="rId8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 snapToObjects="1"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7BDE17-807C-49A2-93B2-DEF195D205ED}" type="datetimeFigureOut">
              <a:rPr lang="hu-HU" smtClean="0"/>
              <a:t>2018.10.08.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E5B9B4-B6BC-4A40-99B5-4DEFB89117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63482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30F8-2015-46AC-9C15-B08EDE877F5D}" type="datetimeFigureOut">
              <a:rPr lang="hu-HU" smtClean="0"/>
              <a:t>2018.10.08.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5C11E-540C-488B-B718-84796C0B45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658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2018.10.08.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523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2018.10.08.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961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2018.10.08.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902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2018.10.08.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456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2018.10.08.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5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617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2018.10.08.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877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2018.10.08.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34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 smtClean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 smtClean="0"/>
              <a:t>Click to edit Alcím</a:t>
            </a:r>
          </a:p>
          <a:p>
            <a:pPr lvl="0"/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05FFA-4383-4574-9830-A5FF25BE8406}" type="datetimeFigureOut">
              <a:rPr lang="hu-HU" smtClean="0"/>
              <a:t>2018.10.08.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50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7" r:id="rId8"/>
    <p:sldLayoutId id="2147483670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1412776"/>
            <a:ext cx="9144000" cy="1440160"/>
          </a:xfrm>
        </p:spPr>
        <p:txBody>
          <a:bodyPr/>
          <a:lstStyle/>
          <a:p>
            <a:pPr algn="ctr"/>
            <a:r>
              <a:rPr lang="hu-HU" sz="3200" dirty="0" smtClean="0"/>
              <a:t>Helyi bíráló bizottság tagjainak megválasztása</a:t>
            </a:r>
            <a:r>
              <a:rPr lang="hu-HU" sz="3200" dirty="0"/>
              <a:t/>
            </a:r>
            <a:br>
              <a:rPr lang="hu-HU" sz="3200" dirty="0"/>
            </a:br>
            <a:r>
              <a:rPr lang="hu-HU" sz="3200" dirty="0"/>
              <a:t/>
            </a:r>
            <a:br>
              <a:rPr lang="hu-HU" sz="3200" dirty="0"/>
            </a:br>
            <a:r>
              <a:rPr lang="hu-HU" sz="5400" dirty="0" err="1" smtClean="0"/>
              <a:t>clld</a:t>
            </a:r>
            <a:r>
              <a:rPr lang="hu-HU" sz="5400" dirty="0" smtClean="0"/>
              <a:t/>
            </a:r>
            <a:br>
              <a:rPr lang="hu-HU" sz="5400" dirty="0" smtClean="0"/>
            </a:br>
            <a:r>
              <a:rPr lang="hu-HU" sz="3200" dirty="0" err="1" smtClean="0"/>
              <a:t>community</a:t>
            </a:r>
            <a:r>
              <a:rPr lang="hu-HU" sz="3200" dirty="0"/>
              <a:t> </a:t>
            </a:r>
            <a:r>
              <a:rPr lang="hu-HU" sz="3200" dirty="0" err="1" smtClean="0"/>
              <a:t>led</a:t>
            </a:r>
            <a:r>
              <a:rPr lang="hu-HU" sz="3200" dirty="0" smtClean="0"/>
              <a:t> local </a:t>
            </a:r>
            <a:r>
              <a:rPr lang="hu-HU" sz="3200" dirty="0" err="1" smtClean="0"/>
              <a:t>development</a:t>
            </a:r>
            <a:endParaRPr lang="hu-HU" sz="5400" dirty="0"/>
          </a:p>
        </p:txBody>
      </p:sp>
      <p:sp>
        <p:nvSpPr>
          <p:cNvPr id="4" name="Alcím 2"/>
          <p:cNvSpPr txBox="1">
            <a:spLocks/>
          </p:cNvSpPr>
          <p:nvPr/>
        </p:nvSpPr>
        <p:spPr>
          <a:xfrm>
            <a:off x="0" y="5566928"/>
            <a:ext cx="5083213" cy="1052736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 b="1" dirty="0" smtClean="0">
              <a:latin typeface="Georgia" panose="02040502050405020303" pitchFamily="18" charset="0"/>
            </a:endParaRPr>
          </a:p>
          <a:p>
            <a:endParaRPr lang="hu-HU" b="1" dirty="0" smtClean="0">
              <a:latin typeface="Georgia" panose="02040502050405020303" pitchFamily="18" charset="0"/>
            </a:endParaRPr>
          </a:p>
          <a:p>
            <a:endParaRPr lang="hu-HU" b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hu-HU" sz="7200" b="1" dirty="0" smtClean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hu-HU" sz="72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2018.10.04.</a:t>
            </a:r>
            <a:endParaRPr lang="hu-HU" sz="72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770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611560" y="1556792"/>
            <a:ext cx="8075240" cy="4824536"/>
          </a:xfrm>
        </p:spPr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2500" dirty="0" smtClean="0"/>
              <a:t>A HKFS megvalósítása érdekében támogatandó projektekre, a helyi bíráló bizottság (HBB) tesz javaslatot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2500" dirty="0" smtClean="0"/>
              <a:t>A HBB tagjainak összetételéről a HACS Taggyűlése dönt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2500" dirty="0" smtClean="0"/>
              <a:t>A HBB szavazati joggal rendelkező tagjait konzorcium esetében a tagok egyszerű többséggel választják meg határozott időre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2500" dirty="0" smtClean="0"/>
              <a:t>A </a:t>
            </a:r>
            <a:r>
              <a:rPr lang="hu-HU" sz="2500" dirty="0" err="1" smtClean="0"/>
              <a:t>HBB-nek</a:t>
            </a:r>
            <a:r>
              <a:rPr lang="hu-HU" sz="2500" dirty="0" smtClean="0"/>
              <a:t> jól kell reprezentálnia a három érdekszféra (civil, vállalkozói, közszféra) egyenlő arányú képviseletét (1 érdekszféra </a:t>
            </a:r>
            <a:r>
              <a:rPr lang="hu-HU" sz="2500" dirty="0" err="1" smtClean="0"/>
              <a:t>max</a:t>
            </a:r>
            <a:r>
              <a:rPr lang="hu-HU" sz="2500" dirty="0" smtClean="0"/>
              <a:t> 49%)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u-HU" sz="2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u-HU" sz="2500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8238811" cy="864096"/>
          </a:xfrm>
        </p:spPr>
        <p:txBody>
          <a:bodyPr>
            <a:normAutofit/>
          </a:bodyPr>
          <a:lstStyle/>
          <a:p>
            <a:r>
              <a:rPr lang="hu-HU" dirty="0" smtClean="0"/>
              <a:t>Helyi bíráló bizottság-tagok megválasztása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7599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7652403" cy="936104"/>
          </a:xfrm>
        </p:spPr>
        <p:txBody>
          <a:bodyPr/>
          <a:lstStyle/>
          <a:p>
            <a:r>
              <a:rPr lang="hu-HU" dirty="0" smtClean="0"/>
              <a:t>HBB - szavazati joggal rendelkező tagok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412776"/>
            <a:ext cx="8363272" cy="4968552"/>
          </a:xfrm>
        </p:spPr>
        <p:txBody>
          <a:bodyPr>
            <a:normAutofit/>
          </a:bodyPr>
          <a:lstStyle/>
          <a:p>
            <a:pPr algn="just"/>
            <a:endParaRPr lang="hu-HU" sz="2500" dirty="0" smtClean="0"/>
          </a:p>
          <a:p>
            <a:pPr algn="just"/>
            <a:r>
              <a:rPr lang="hu-HU" sz="2500" dirty="0" smtClean="0"/>
              <a:t>A </a:t>
            </a:r>
            <a:r>
              <a:rPr lang="hu-HU" sz="2500" dirty="0"/>
              <a:t>HBB szavazó tagjai együttesen felelnek a HBB által hozott </a:t>
            </a:r>
            <a:r>
              <a:rPr lang="hu-HU" sz="2500" dirty="0" smtClean="0"/>
              <a:t>javaslatokért</a:t>
            </a:r>
            <a:endParaRPr lang="hu-HU" sz="2500" dirty="0"/>
          </a:p>
          <a:p>
            <a:pPr algn="just"/>
            <a:r>
              <a:rPr lang="hu-HU" sz="2500" dirty="0"/>
              <a:t>A HBB </a:t>
            </a:r>
            <a:r>
              <a:rPr lang="hu-HU" sz="2500" dirty="0" smtClean="0"/>
              <a:t>legalább 5 </a:t>
            </a:r>
            <a:r>
              <a:rPr lang="hu-HU" sz="2500" dirty="0"/>
              <a:t>fő szavazati joggal rendelkező tagból </a:t>
            </a:r>
            <a:r>
              <a:rPr lang="hu-HU" sz="2500" dirty="0" smtClean="0"/>
              <a:t>áll</a:t>
            </a:r>
            <a:endParaRPr lang="hu-HU" sz="2500" dirty="0"/>
          </a:p>
          <a:p>
            <a:pPr algn="just"/>
            <a:r>
              <a:rPr lang="hu-HU" sz="2500" dirty="0"/>
              <a:t>Minden tagnak egy szavazata van, és minden tag szavazata </a:t>
            </a:r>
            <a:r>
              <a:rPr lang="hu-HU" sz="2500" dirty="0" smtClean="0"/>
              <a:t>egyenlő</a:t>
            </a:r>
            <a:endParaRPr lang="hu-HU" sz="2500" dirty="0"/>
          </a:p>
          <a:p>
            <a:pPr algn="just"/>
            <a:r>
              <a:rPr lang="hu-HU" sz="2500" dirty="0" smtClean="0"/>
              <a:t>A HBB szavazati joggal rendelkező tagjai közül a HBB tagsága egyszerű többséggel választ elnököt és alelnököt</a:t>
            </a:r>
          </a:p>
          <a:p>
            <a:pPr algn="just"/>
            <a:r>
              <a:rPr lang="hu-HU" sz="2500" dirty="0"/>
              <a:t>A HBB elnöke nem lehet a HACS </a:t>
            </a:r>
            <a:r>
              <a:rPr lang="hu-HU" sz="2500" dirty="0" smtClean="0"/>
              <a:t>elnöke</a:t>
            </a:r>
            <a:endParaRPr lang="hu-HU" sz="2500" dirty="0"/>
          </a:p>
          <a:p>
            <a:pPr algn="just"/>
            <a:endParaRPr lang="hu-HU" sz="2500" dirty="0" smtClean="0"/>
          </a:p>
          <a:p>
            <a:pPr algn="just"/>
            <a:endParaRPr lang="hu-HU" sz="2500" dirty="0"/>
          </a:p>
        </p:txBody>
      </p:sp>
    </p:spTree>
    <p:extLst>
      <p:ext uri="{BB962C8B-B14F-4D97-AF65-F5344CB8AC3E}">
        <p14:creationId xmlns:p14="http://schemas.microsoft.com/office/powerpoint/2010/main" val="876207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HBB működése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447988" y="1196752"/>
            <a:ext cx="8516499" cy="5472608"/>
          </a:xfrm>
        </p:spPr>
        <p:txBody>
          <a:bodyPr>
            <a:noAutofit/>
          </a:bodyPr>
          <a:lstStyle/>
          <a:p>
            <a:pPr algn="just"/>
            <a:r>
              <a:rPr lang="hu-HU" sz="2100" dirty="0"/>
              <a:t>A HBB üléseit annak </a:t>
            </a:r>
            <a:r>
              <a:rPr lang="hu-HU" sz="2100" b="1" dirty="0"/>
              <a:t>elnöke</a:t>
            </a:r>
            <a:r>
              <a:rPr lang="hu-HU" sz="2100" dirty="0"/>
              <a:t> hívja össze és </a:t>
            </a:r>
            <a:r>
              <a:rPr lang="hu-HU" sz="2100" dirty="0" smtClean="0"/>
              <a:t>vezeti</a:t>
            </a:r>
          </a:p>
          <a:p>
            <a:pPr algn="just"/>
            <a:r>
              <a:rPr lang="hu-HU" sz="2100" dirty="0"/>
              <a:t>A HBB </a:t>
            </a:r>
            <a:r>
              <a:rPr lang="hu-HU" sz="2100" dirty="0" smtClean="0"/>
              <a:t>ülések </a:t>
            </a:r>
            <a:r>
              <a:rPr lang="hu-HU" sz="2100" dirty="0"/>
              <a:t>időpontjára a munkaszervezet vezető tesz javaslatot azzal, hogy </a:t>
            </a:r>
            <a:r>
              <a:rPr lang="hu-HU" sz="2100" dirty="0" smtClean="0"/>
              <a:t>az ülést a </a:t>
            </a:r>
            <a:r>
              <a:rPr lang="hu-HU" sz="2100" dirty="0"/>
              <a:t>helyi támogatási kérelem beadási szakaszának lezárását követően legalább 30, de legfeljebb 90 napon belüli időpontra kell összehívni.</a:t>
            </a:r>
          </a:p>
          <a:p>
            <a:pPr algn="just"/>
            <a:r>
              <a:rPr lang="hu-HU" sz="2100" dirty="0" smtClean="0"/>
              <a:t>A </a:t>
            </a:r>
            <a:r>
              <a:rPr lang="hu-HU" sz="2100" b="1" dirty="0" smtClean="0"/>
              <a:t>HBB titkára</a:t>
            </a:r>
            <a:r>
              <a:rPr lang="hu-HU" sz="2100" dirty="0" smtClean="0"/>
              <a:t> (munkaszervezet képviselője) az ülés előtt legalább 5 munkanappal elektronikus úton megküldi a résztvevők számára a</a:t>
            </a:r>
          </a:p>
          <a:p>
            <a:pPr lvl="1" algn="just"/>
            <a:r>
              <a:rPr lang="hu-HU" sz="2100" dirty="0" smtClean="0"/>
              <a:t>meghívót, </a:t>
            </a:r>
          </a:p>
          <a:p>
            <a:pPr lvl="1" algn="just"/>
            <a:r>
              <a:rPr lang="hu-HU" sz="2100" dirty="0"/>
              <a:t>a bírálatra előterjesztendő helyi támogatási </a:t>
            </a:r>
            <a:r>
              <a:rPr lang="hu-HU" sz="2100" dirty="0" smtClean="0"/>
              <a:t>kérelmeket </a:t>
            </a:r>
            <a:r>
              <a:rPr lang="hu-HU" sz="2100" dirty="0"/>
              <a:t>és </a:t>
            </a:r>
            <a:r>
              <a:rPr lang="hu-HU" sz="2100" dirty="0" smtClean="0"/>
              <a:t>mellékleteit</a:t>
            </a:r>
          </a:p>
          <a:p>
            <a:pPr lvl="1" algn="just"/>
            <a:r>
              <a:rPr lang="hu-HU" sz="2100" dirty="0"/>
              <a:t>megvitatandó helyi támogatási kérelmek </a:t>
            </a:r>
            <a:r>
              <a:rPr lang="hu-HU" sz="2100" dirty="0" smtClean="0"/>
              <a:t>értékelésének </a:t>
            </a:r>
            <a:r>
              <a:rPr lang="hu-HU" sz="2100" dirty="0"/>
              <a:t>összesítését </a:t>
            </a:r>
            <a:r>
              <a:rPr lang="hu-HU" sz="2100" dirty="0" smtClean="0"/>
              <a:t>tartalmazó listát</a:t>
            </a:r>
          </a:p>
          <a:p>
            <a:pPr lvl="1" algn="just"/>
            <a:r>
              <a:rPr lang="hu-HU" sz="2100" dirty="0"/>
              <a:t>titoktartási és összeférhetetlenségi nyilatkozat formanyomtatványát </a:t>
            </a:r>
            <a:endParaRPr lang="hu-HU" sz="2100" dirty="0" smtClean="0"/>
          </a:p>
          <a:p>
            <a:pPr lvl="1" algn="just"/>
            <a:r>
              <a:rPr lang="hu-HU" sz="2100" dirty="0"/>
              <a:t>az első ülést megelőzően a HBB ügyrendjét</a:t>
            </a:r>
          </a:p>
        </p:txBody>
      </p:sp>
    </p:spTree>
    <p:extLst>
      <p:ext uri="{BB962C8B-B14F-4D97-AF65-F5344CB8AC3E}">
        <p14:creationId xmlns:p14="http://schemas.microsoft.com/office/powerpoint/2010/main" val="2949576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7436379" cy="936104"/>
          </a:xfrm>
        </p:spPr>
        <p:txBody>
          <a:bodyPr/>
          <a:lstStyle/>
          <a:p>
            <a:r>
              <a:rPr lang="hu-HU" dirty="0" smtClean="0"/>
              <a:t>HBB feladatai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251521" y="1340768"/>
            <a:ext cx="8784976" cy="5517232"/>
          </a:xfrm>
        </p:spPr>
        <p:txBody>
          <a:bodyPr>
            <a:noAutofit/>
          </a:bodyPr>
          <a:lstStyle/>
          <a:p>
            <a:pPr algn="just"/>
            <a:r>
              <a:rPr lang="hu-HU" sz="2400" u="sng" dirty="0"/>
              <a:t>A HBB szavazati joggal rendelkező tagjai:</a:t>
            </a:r>
          </a:p>
          <a:p>
            <a:pPr lvl="1" algn="just"/>
            <a:endParaRPr lang="hu-HU" sz="2200" dirty="0" smtClean="0"/>
          </a:p>
          <a:p>
            <a:pPr lvl="1" algn="just"/>
            <a:r>
              <a:rPr lang="hu-HU" sz="2300" dirty="0" smtClean="0"/>
              <a:t>a </a:t>
            </a:r>
            <a:r>
              <a:rPr lang="hu-HU" sz="2300" dirty="0"/>
              <a:t>HBB ülése előtt megismerik a rendelkezésükre bocsátott helyi támogatási kérelmeket, az azokkal kapcsolatos dokumentumokat, </a:t>
            </a:r>
            <a:r>
              <a:rPr lang="hu-HU" sz="2300" dirty="0" smtClean="0"/>
              <a:t>a kérelmek </a:t>
            </a:r>
            <a:r>
              <a:rPr lang="hu-HU" sz="2300" dirty="0"/>
              <a:t>értékelését</a:t>
            </a:r>
            <a:r>
              <a:rPr lang="hu-HU" sz="2300" dirty="0" smtClean="0"/>
              <a:t>;</a:t>
            </a:r>
          </a:p>
          <a:p>
            <a:pPr lvl="1" algn="just"/>
            <a:r>
              <a:rPr lang="hu-HU" sz="2300" dirty="0"/>
              <a:t>megvitatják a munkaszervezet által elutasításra javasolt </a:t>
            </a:r>
            <a:r>
              <a:rPr lang="hu-HU" sz="2300" dirty="0" smtClean="0"/>
              <a:t>kérelmek </a:t>
            </a:r>
            <a:r>
              <a:rPr lang="hu-HU" sz="2300" dirty="0"/>
              <a:t>indoklásának megalapozottságát, </a:t>
            </a:r>
          </a:p>
          <a:p>
            <a:pPr lvl="1" algn="just"/>
            <a:r>
              <a:rPr lang="hu-HU" sz="2300" dirty="0"/>
              <a:t>megvitatják és rangsorolják a munkaszervezet által jogosultnak ítélt helyi támogatási kérelmeket </a:t>
            </a:r>
            <a:r>
              <a:rPr lang="hu-HU" sz="2300" dirty="0" smtClean="0"/>
              <a:t>a helyi </a:t>
            </a:r>
            <a:r>
              <a:rPr lang="hu-HU" sz="2300" dirty="0"/>
              <a:t>felhívásokhoz való illeszkedésük </a:t>
            </a:r>
            <a:r>
              <a:rPr lang="hu-HU" sz="2300" dirty="0" smtClean="0"/>
              <a:t>szempontjából</a:t>
            </a:r>
          </a:p>
          <a:p>
            <a:pPr lvl="1" algn="just"/>
            <a:r>
              <a:rPr lang="hu-HU" sz="2300" dirty="0"/>
              <a:t>döntési javaslatot fogalmaznak meg az egyes </a:t>
            </a:r>
            <a:r>
              <a:rPr lang="hu-HU" sz="2300" dirty="0" smtClean="0"/>
              <a:t>támogatási </a:t>
            </a:r>
            <a:r>
              <a:rPr lang="hu-HU" sz="2300" dirty="0"/>
              <a:t>kérelmek elutasítására vagy támogatására vonatkozóan.</a:t>
            </a:r>
          </a:p>
          <a:p>
            <a:pPr algn="just"/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4277010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7796419" cy="936104"/>
          </a:xfrm>
        </p:spPr>
        <p:txBody>
          <a:bodyPr>
            <a:normAutofit/>
          </a:bodyPr>
          <a:lstStyle/>
          <a:p>
            <a:r>
              <a:rPr lang="hu-HU" dirty="0" smtClean="0"/>
              <a:t>Támogatási kérelmekre vonatkozó javaslattétel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hu-HU" sz="2400" dirty="0" smtClean="0"/>
          </a:p>
          <a:p>
            <a:pPr algn="just"/>
            <a:r>
              <a:rPr lang="hu-HU" sz="2400" dirty="0" smtClean="0"/>
              <a:t>A </a:t>
            </a:r>
            <a:r>
              <a:rPr lang="hu-HU" sz="2400" dirty="0"/>
              <a:t>szavazati joggal rendelkező tag </a:t>
            </a:r>
            <a:r>
              <a:rPr lang="hu-HU" sz="2400" dirty="0" smtClean="0"/>
              <a:t>távolmaradásáról, </a:t>
            </a:r>
            <a:r>
              <a:rPr lang="hu-HU" sz="2400" dirty="0"/>
              <a:t>legkésőbb az ülést megelőző utolsó munkanapon </a:t>
            </a:r>
            <a:r>
              <a:rPr lang="hu-HU" sz="2400" dirty="0" smtClean="0"/>
              <a:t>értesíti </a:t>
            </a:r>
            <a:r>
              <a:rPr lang="hu-HU" sz="2400" dirty="0"/>
              <a:t>a HBB </a:t>
            </a:r>
            <a:r>
              <a:rPr lang="hu-HU" sz="2400" dirty="0" smtClean="0"/>
              <a:t>titkárát</a:t>
            </a:r>
          </a:p>
          <a:p>
            <a:pPr algn="just"/>
            <a:r>
              <a:rPr lang="hu-HU" sz="2400" dirty="0" smtClean="0"/>
              <a:t>Határozathozatal során egyik érdekcsoport sem rendelkezhet a szavazati jogok 49%-át meghaladó hányadával</a:t>
            </a:r>
          </a:p>
          <a:p>
            <a:pPr algn="just"/>
            <a:r>
              <a:rPr lang="hu-HU" sz="2400" dirty="0" smtClean="0"/>
              <a:t>A </a:t>
            </a:r>
            <a:r>
              <a:rPr lang="hu-HU" sz="2400" dirty="0"/>
              <a:t>támogatásra vonatkozó döntés meghozatalában nem vehet részt az a személy vagy </a:t>
            </a:r>
            <a:r>
              <a:rPr lang="hu-HU" sz="2400" dirty="0" smtClean="0"/>
              <a:t>szervezet, akivel szemben összeférhetetlenség áll fenn</a:t>
            </a:r>
          </a:p>
          <a:p>
            <a:pPr algn="just"/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964745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4419600" cy="1440160"/>
          </a:xfrm>
        </p:spPr>
        <p:txBody>
          <a:bodyPr/>
          <a:lstStyle/>
          <a:p>
            <a:r>
              <a:rPr lang="hu-HU" dirty="0" smtClean="0"/>
              <a:t>KÖSZÖNÖM </a:t>
            </a:r>
            <a:br>
              <a:rPr lang="hu-HU" dirty="0" smtClean="0"/>
            </a:br>
            <a:r>
              <a:rPr lang="hu-HU" dirty="0" smtClean="0"/>
              <a:t>A FIGYELMET!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65528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</TotalTime>
  <Words>360</Words>
  <Application>Microsoft Office PowerPoint</Application>
  <PresentationFormat>Diavetítés a képernyőre (4:3 oldalarány)</PresentationFormat>
  <Paragraphs>42</Paragraphs>
  <Slides>7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1" baseType="lpstr">
      <vt:lpstr>Arial</vt:lpstr>
      <vt:lpstr>Calibri</vt:lpstr>
      <vt:lpstr>Georgia</vt:lpstr>
      <vt:lpstr>Office-téma</vt:lpstr>
      <vt:lpstr>Helyi bíráló bizottság tagjainak megválasztása  clld community led local development</vt:lpstr>
      <vt:lpstr>Helyi bíráló bizottság-tagok megválasztása</vt:lpstr>
      <vt:lpstr>HBB - szavazati joggal rendelkező tagok</vt:lpstr>
      <vt:lpstr>A HBB működése</vt:lpstr>
      <vt:lpstr>HBB feladatai</vt:lpstr>
      <vt:lpstr>Támogatási kérelmekre vonatkozó javaslattétel </vt:lpstr>
      <vt:lpstr>KÖSZÖNÖM  A FIGYELMET!</vt:lpstr>
    </vt:vector>
  </TitlesOfParts>
  <Company>novak.adam@gmail.com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miklos.viktor</cp:lastModifiedBy>
  <cp:revision>82</cp:revision>
  <cp:lastPrinted>2018-08-14T12:57:33Z</cp:lastPrinted>
  <dcterms:created xsi:type="dcterms:W3CDTF">2014-03-03T11:13:53Z</dcterms:created>
  <dcterms:modified xsi:type="dcterms:W3CDTF">2018-10-08T08:29:15Z</dcterms:modified>
</cp:coreProperties>
</file>