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81" r:id="rId5"/>
    <p:sldId id="261" r:id="rId6"/>
    <p:sldId id="278" r:id="rId7"/>
    <p:sldId id="258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BDE17-807C-49A2-93B2-DEF195D205ED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5B9B4-B6BC-4A40-99B5-4DEFB89117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348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2018.10.08.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440160"/>
          </a:xfrm>
        </p:spPr>
        <p:txBody>
          <a:bodyPr/>
          <a:lstStyle/>
          <a:p>
            <a:pPr algn="ctr"/>
            <a:r>
              <a:rPr lang="hu-HU" sz="3200" dirty="0" smtClean="0"/>
              <a:t>Helyi bíráló bizottság tagjainak megválasztása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/>
            </a:r>
            <a:br>
              <a:rPr lang="hu-HU" sz="3200" dirty="0"/>
            </a:br>
            <a:r>
              <a:rPr lang="hu-HU" sz="5400" dirty="0" err="1" smtClean="0"/>
              <a:t>clld</a:t>
            </a:r>
            <a:r>
              <a:rPr lang="hu-HU" sz="5400" dirty="0" smtClean="0"/>
              <a:t/>
            </a:r>
            <a:br>
              <a:rPr lang="hu-HU" sz="5400" dirty="0" smtClean="0"/>
            </a:br>
            <a:r>
              <a:rPr lang="hu-HU" sz="3200" dirty="0" err="1" smtClean="0"/>
              <a:t>community</a:t>
            </a:r>
            <a:r>
              <a:rPr lang="hu-HU" sz="3200" dirty="0"/>
              <a:t> </a:t>
            </a:r>
            <a:r>
              <a:rPr lang="hu-HU" sz="3200" dirty="0" err="1" smtClean="0"/>
              <a:t>led</a:t>
            </a:r>
            <a:r>
              <a:rPr lang="hu-HU" sz="3200" dirty="0" smtClean="0"/>
              <a:t> local </a:t>
            </a:r>
            <a:r>
              <a:rPr lang="hu-HU" sz="3200" dirty="0" err="1" smtClean="0"/>
              <a:t>development</a:t>
            </a:r>
            <a:endParaRPr lang="hu-HU" sz="5400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0" y="5566928"/>
            <a:ext cx="5083213" cy="105273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b="1" dirty="0" smtClean="0">
              <a:latin typeface="Georgia" panose="02040502050405020303" pitchFamily="18" charset="0"/>
            </a:endParaRPr>
          </a:p>
          <a:p>
            <a:endParaRPr lang="hu-HU" b="1" dirty="0" smtClean="0">
              <a:latin typeface="Georgia" panose="02040502050405020303" pitchFamily="18" charset="0"/>
            </a:endParaRPr>
          </a:p>
          <a:p>
            <a:endParaRPr lang="hu-HU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u-HU" sz="72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u-HU" sz="7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2018.10.04.</a:t>
            </a:r>
            <a:endParaRPr lang="hu-HU" sz="7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8075240" cy="4824536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500" dirty="0" smtClean="0"/>
              <a:t>A HKFS megvalósítása érdekében támogatandó projektekre, a helyi bíráló bizottság (HBB) tesz javaslatot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500" dirty="0" smtClean="0"/>
              <a:t>A HBB tagjainak összetételéről a HACS Taggyűlése dönt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500" dirty="0" smtClean="0"/>
              <a:t>A HBB szavazati joggal rendelkező tagjait konzorcium esetében a tagok egyszerű többséggel választják meg határozott időre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500" dirty="0" smtClean="0"/>
              <a:t>A </a:t>
            </a:r>
            <a:r>
              <a:rPr lang="hu-HU" sz="2500" dirty="0" err="1" smtClean="0"/>
              <a:t>HBB-nek</a:t>
            </a:r>
            <a:r>
              <a:rPr lang="hu-HU" sz="2500" dirty="0" smtClean="0"/>
              <a:t> jól kell reprezentálnia a három érdekszféra (civil, vállalkozói, közszféra) egyenlő arányú képviseletét (1 érdekszféra </a:t>
            </a:r>
            <a:r>
              <a:rPr lang="hu-HU" sz="2500" dirty="0" err="1" smtClean="0"/>
              <a:t>max</a:t>
            </a:r>
            <a:r>
              <a:rPr lang="hu-HU" sz="2500" dirty="0" smtClean="0"/>
              <a:t> 49%)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sz="25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sz="25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Helyi bíráló bizottság-tagok megválasztása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652403" cy="936104"/>
          </a:xfrm>
        </p:spPr>
        <p:txBody>
          <a:bodyPr/>
          <a:lstStyle/>
          <a:p>
            <a:r>
              <a:rPr lang="hu-HU" dirty="0" smtClean="0"/>
              <a:t>HBB - szavazati joggal rendelkező tagok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968552"/>
          </a:xfrm>
        </p:spPr>
        <p:txBody>
          <a:bodyPr>
            <a:normAutofit/>
          </a:bodyPr>
          <a:lstStyle/>
          <a:p>
            <a:pPr algn="just"/>
            <a:endParaRPr lang="hu-HU" sz="2500" dirty="0" smtClean="0"/>
          </a:p>
          <a:p>
            <a:pPr algn="just"/>
            <a:r>
              <a:rPr lang="hu-HU" sz="2500" dirty="0" smtClean="0"/>
              <a:t>A </a:t>
            </a:r>
            <a:r>
              <a:rPr lang="hu-HU" sz="2500" dirty="0"/>
              <a:t>HBB szavazó tagjai együttesen felelnek a HBB által hozott </a:t>
            </a:r>
            <a:r>
              <a:rPr lang="hu-HU" sz="2500" dirty="0" smtClean="0"/>
              <a:t>javaslatokért</a:t>
            </a:r>
            <a:endParaRPr lang="hu-HU" sz="2500" dirty="0"/>
          </a:p>
          <a:p>
            <a:pPr algn="just"/>
            <a:r>
              <a:rPr lang="hu-HU" sz="2500" dirty="0"/>
              <a:t>A HBB </a:t>
            </a:r>
            <a:r>
              <a:rPr lang="hu-HU" sz="2500" dirty="0" smtClean="0"/>
              <a:t>legalább 5 </a:t>
            </a:r>
            <a:r>
              <a:rPr lang="hu-HU" sz="2500" dirty="0"/>
              <a:t>fő szavazati joggal rendelkező tagból </a:t>
            </a:r>
            <a:r>
              <a:rPr lang="hu-HU" sz="2500" dirty="0" smtClean="0"/>
              <a:t>áll</a:t>
            </a:r>
            <a:endParaRPr lang="hu-HU" sz="2500" dirty="0"/>
          </a:p>
          <a:p>
            <a:pPr algn="just"/>
            <a:r>
              <a:rPr lang="hu-HU" sz="2500" dirty="0"/>
              <a:t>Minden tagnak egy szavazata van, és minden tag szavazata </a:t>
            </a:r>
            <a:r>
              <a:rPr lang="hu-HU" sz="2500" dirty="0" smtClean="0"/>
              <a:t>egyenlő</a:t>
            </a:r>
            <a:endParaRPr lang="hu-HU" sz="2500" dirty="0"/>
          </a:p>
          <a:p>
            <a:pPr algn="just"/>
            <a:r>
              <a:rPr lang="hu-HU" sz="2500" dirty="0" smtClean="0"/>
              <a:t>A HBB szavazati joggal rendelkező tagjai közül a HBB tagsága egyszerű többséggel választ elnököt és alelnököt</a:t>
            </a:r>
          </a:p>
          <a:p>
            <a:pPr algn="just"/>
            <a:r>
              <a:rPr lang="hu-HU" sz="2500" dirty="0"/>
              <a:t>A HBB elnöke nem lehet a HACS </a:t>
            </a:r>
            <a:r>
              <a:rPr lang="hu-HU" sz="2500" dirty="0" smtClean="0"/>
              <a:t>elnöke</a:t>
            </a:r>
            <a:endParaRPr lang="hu-HU" sz="2500" dirty="0"/>
          </a:p>
          <a:p>
            <a:pPr algn="just"/>
            <a:endParaRPr lang="hu-HU" sz="2500" dirty="0" smtClean="0"/>
          </a:p>
          <a:p>
            <a:pPr algn="just"/>
            <a:endParaRPr lang="hu-HU" sz="2500" dirty="0"/>
          </a:p>
        </p:txBody>
      </p:sp>
    </p:spTree>
    <p:extLst>
      <p:ext uri="{BB962C8B-B14F-4D97-AF65-F5344CB8AC3E}">
        <p14:creationId xmlns:p14="http://schemas.microsoft.com/office/powerpoint/2010/main" val="87620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HBB működése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47988" y="1196752"/>
            <a:ext cx="8516499" cy="5472608"/>
          </a:xfrm>
        </p:spPr>
        <p:txBody>
          <a:bodyPr>
            <a:noAutofit/>
          </a:bodyPr>
          <a:lstStyle/>
          <a:p>
            <a:pPr algn="just"/>
            <a:r>
              <a:rPr lang="hu-HU" sz="2100" dirty="0"/>
              <a:t>A HBB üléseit annak </a:t>
            </a:r>
            <a:r>
              <a:rPr lang="hu-HU" sz="2100" b="1" dirty="0"/>
              <a:t>elnöke</a:t>
            </a:r>
            <a:r>
              <a:rPr lang="hu-HU" sz="2100" dirty="0"/>
              <a:t> hívja össze és </a:t>
            </a:r>
            <a:r>
              <a:rPr lang="hu-HU" sz="2100" dirty="0" smtClean="0"/>
              <a:t>vezeti</a:t>
            </a:r>
          </a:p>
          <a:p>
            <a:pPr algn="just"/>
            <a:r>
              <a:rPr lang="hu-HU" sz="2100" dirty="0"/>
              <a:t>A HBB </a:t>
            </a:r>
            <a:r>
              <a:rPr lang="hu-HU" sz="2100" dirty="0" smtClean="0"/>
              <a:t>ülések </a:t>
            </a:r>
            <a:r>
              <a:rPr lang="hu-HU" sz="2100" dirty="0"/>
              <a:t>időpontjára a munkaszervezet vezető tesz javaslatot azzal, hogy </a:t>
            </a:r>
            <a:r>
              <a:rPr lang="hu-HU" sz="2100" dirty="0" smtClean="0"/>
              <a:t>az ülést a </a:t>
            </a:r>
            <a:r>
              <a:rPr lang="hu-HU" sz="2100" dirty="0"/>
              <a:t>helyi támogatási kérelem beadási szakaszának lezárását követően legalább 30, de legfeljebb 90 napon belüli időpontra kell összehívni.</a:t>
            </a:r>
          </a:p>
          <a:p>
            <a:pPr algn="just"/>
            <a:r>
              <a:rPr lang="hu-HU" sz="2100" dirty="0" smtClean="0"/>
              <a:t>A </a:t>
            </a:r>
            <a:r>
              <a:rPr lang="hu-HU" sz="2100" b="1" dirty="0" smtClean="0"/>
              <a:t>HBB titkára</a:t>
            </a:r>
            <a:r>
              <a:rPr lang="hu-HU" sz="2100" dirty="0" smtClean="0"/>
              <a:t> (munkaszervezet képviselője) az ülés előtt legalább 5 munkanappal elektronikus úton megküldi a résztvevők számára a</a:t>
            </a:r>
          </a:p>
          <a:p>
            <a:pPr lvl="1" algn="just"/>
            <a:r>
              <a:rPr lang="hu-HU" sz="2100" dirty="0" smtClean="0"/>
              <a:t>meghívót, </a:t>
            </a:r>
          </a:p>
          <a:p>
            <a:pPr lvl="1" algn="just"/>
            <a:r>
              <a:rPr lang="hu-HU" sz="2100" dirty="0"/>
              <a:t>a bírálatra előterjesztendő helyi támogatási </a:t>
            </a:r>
            <a:r>
              <a:rPr lang="hu-HU" sz="2100" dirty="0" smtClean="0"/>
              <a:t>kérelmeket </a:t>
            </a:r>
            <a:r>
              <a:rPr lang="hu-HU" sz="2100" dirty="0"/>
              <a:t>és </a:t>
            </a:r>
            <a:r>
              <a:rPr lang="hu-HU" sz="2100" dirty="0" smtClean="0"/>
              <a:t>mellékleteit</a:t>
            </a:r>
          </a:p>
          <a:p>
            <a:pPr lvl="1" algn="just"/>
            <a:r>
              <a:rPr lang="hu-HU" sz="2100" dirty="0"/>
              <a:t>megvitatandó helyi támogatási kérelmek </a:t>
            </a:r>
            <a:r>
              <a:rPr lang="hu-HU" sz="2100" dirty="0" smtClean="0"/>
              <a:t>értékelésének </a:t>
            </a:r>
            <a:r>
              <a:rPr lang="hu-HU" sz="2100" dirty="0"/>
              <a:t>összesítését </a:t>
            </a:r>
            <a:r>
              <a:rPr lang="hu-HU" sz="2100" dirty="0" smtClean="0"/>
              <a:t>tartalmazó listát</a:t>
            </a:r>
          </a:p>
          <a:p>
            <a:pPr lvl="1" algn="just"/>
            <a:r>
              <a:rPr lang="hu-HU" sz="2100" dirty="0"/>
              <a:t>titoktartási és összeférhetetlenségi nyilatkozat formanyomtatványát </a:t>
            </a:r>
            <a:endParaRPr lang="hu-HU" sz="2100" dirty="0" smtClean="0"/>
          </a:p>
          <a:p>
            <a:pPr lvl="1" algn="just"/>
            <a:r>
              <a:rPr lang="hu-HU" sz="2100" dirty="0"/>
              <a:t>az első ülést megelőzően a HBB ügyrendjét</a:t>
            </a:r>
          </a:p>
        </p:txBody>
      </p:sp>
    </p:spTree>
    <p:extLst>
      <p:ext uri="{BB962C8B-B14F-4D97-AF65-F5344CB8AC3E}">
        <p14:creationId xmlns:p14="http://schemas.microsoft.com/office/powerpoint/2010/main" val="294957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436379" cy="936104"/>
          </a:xfrm>
        </p:spPr>
        <p:txBody>
          <a:bodyPr/>
          <a:lstStyle/>
          <a:p>
            <a:r>
              <a:rPr lang="hu-HU" dirty="0" smtClean="0"/>
              <a:t>HBB feladatai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251521" y="1340768"/>
            <a:ext cx="8784976" cy="5517232"/>
          </a:xfrm>
        </p:spPr>
        <p:txBody>
          <a:bodyPr>
            <a:noAutofit/>
          </a:bodyPr>
          <a:lstStyle/>
          <a:p>
            <a:pPr algn="just"/>
            <a:r>
              <a:rPr lang="hu-HU" sz="2400" u="sng" dirty="0"/>
              <a:t>A HBB szavazati joggal rendelkező tagjai:</a:t>
            </a:r>
          </a:p>
          <a:p>
            <a:pPr lvl="1" algn="just"/>
            <a:endParaRPr lang="hu-HU" sz="2200" dirty="0" smtClean="0"/>
          </a:p>
          <a:p>
            <a:pPr lvl="1" algn="just"/>
            <a:r>
              <a:rPr lang="hu-HU" sz="2300" dirty="0" smtClean="0"/>
              <a:t>a </a:t>
            </a:r>
            <a:r>
              <a:rPr lang="hu-HU" sz="2300" dirty="0"/>
              <a:t>HBB ülése előtt megismerik a rendelkezésükre bocsátott helyi támogatási kérelmeket, az azokkal kapcsolatos dokumentumokat, </a:t>
            </a:r>
            <a:r>
              <a:rPr lang="hu-HU" sz="2300" dirty="0" smtClean="0"/>
              <a:t>a kérelmek </a:t>
            </a:r>
            <a:r>
              <a:rPr lang="hu-HU" sz="2300" dirty="0"/>
              <a:t>értékelését</a:t>
            </a:r>
            <a:r>
              <a:rPr lang="hu-HU" sz="2300" dirty="0" smtClean="0"/>
              <a:t>;</a:t>
            </a:r>
          </a:p>
          <a:p>
            <a:pPr lvl="1" algn="just"/>
            <a:r>
              <a:rPr lang="hu-HU" sz="2300" dirty="0"/>
              <a:t>megvitatják a munkaszervezet által elutasításra javasolt </a:t>
            </a:r>
            <a:r>
              <a:rPr lang="hu-HU" sz="2300" dirty="0" smtClean="0"/>
              <a:t>kérelmek </a:t>
            </a:r>
            <a:r>
              <a:rPr lang="hu-HU" sz="2300" dirty="0"/>
              <a:t>indoklásának megalapozottságát, </a:t>
            </a:r>
          </a:p>
          <a:p>
            <a:pPr lvl="1" algn="just"/>
            <a:r>
              <a:rPr lang="hu-HU" sz="2300" dirty="0"/>
              <a:t>megvitatják és rangsorolják a munkaszervezet által jogosultnak ítélt helyi támogatási kérelmeket </a:t>
            </a:r>
            <a:r>
              <a:rPr lang="hu-HU" sz="2300" dirty="0" smtClean="0"/>
              <a:t>a helyi </a:t>
            </a:r>
            <a:r>
              <a:rPr lang="hu-HU" sz="2300" dirty="0"/>
              <a:t>felhívásokhoz való illeszkedésük </a:t>
            </a:r>
            <a:r>
              <a:rPr lang="hu-HU" sz="2300" dirty="0" smtClean="0"/>
              <a:t>szempontjából</a:t>
            </a:r>
          </a:p>
          <a:p>
            <a:pPr lvl="1" algn="just"/>
            <a:r>
              <a:rPr lang="hu-HU" sz="2300" dirty="0"/>
              <a:t>döntési javaslatot fogalmaznak meg az egyes </a:t>
            </a:r>
            <a:r>
              <a:rPr lang="hu-HU" sz="2300" dirty="0" smtClean="0"/>
              <a:t>támogatási </a:t>
            </a:r>
            <a:r>
              <a:rPr lang="hu-HU" sz="2300" dirty="0"/>
              <a:t>kérelmek elutasítására vagy támogatására vonatkozóan.</a:t>
            </a:r>
          </a:p>
          <a:p>
            <a:pPr algn="just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7701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796419" cy="936104"/>
          </a:xfrm>
        </p:spPr>
        <p:txBody>
          <a:bodyPr>
            <a:normAutofit/>
          </a:bodyPr>
          <a:lstStyle/>
          <a:p>
            <a:r>
              <a:rPr lang="hu-HU" dirty="0" smtClean="0"/>
              <a:t>Támogatási kérelmekre vonatkozó javaslattétel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A </a:t>
            </a:r>
            <a:r>
              <a:rPr lang="hu-HU" sz="2400" dirty="0"/>
              <a:t>szavazati joggal rendelkező tag </a:t>
            </a:r>
            <a:r>
              <a:rPr lang="hu-HU" sz="2400" dirty="0" smtClean="0"/>
              <a:t>távolmaradásáról, </a:t>
            </a:r>
            <a:r>
              <a:rPr lang="hu-HU" sz="2400" dirty="0"/>
              <a:t>legkésőbb az ülést megelőző utolsó munkanapon </a:t>
            </a:r>
            <a:r>
              <a:rPr lang="hu-HU" sz="2400" dirty="0" smtClean="0"/>
              <a:t>értesíti </a:t>
            </a:r>
            <a:r>
              <a:rPr lang="hu-HU" sz="2400" dirty="0"/>
              <a:t>a HBB </a:t>
            </a:r>
            <a:r>
              <a:rPr lang="hu-HU" sz="2400" dirty="0" smtClean="0"/>
              <a:t>titkárát</a:t>
            </a:r>
          </a:p>
          <a:p>
            <a:pPr algn="just"/>
            <a:r>
              <a:rPr lang="hu-HU" sz="2400" dirty="0" smtClean="0"/>
              <a:t>Határozathozatal során egyik érdekcsoport sem rendelkezhet a szavazati jogok 49%-át meghaladó hányadával</a:t>
            </a:r>
          </a:p>
          <a:p>
            <a:pPr algn="just"/>
            <a:r>
              <a:rPr lang="hu-HU" sz="2400" dirty="0" smtClean="0"/>
              <a:t>A </a:t>
            </a:r>
            <a:r>
              <a:rPr lang="hu-HU" sz="2400" dirty="0"/>
              <a:t>támogatásra vonatkozó döntés meghozatalában nem vehet részt az a személy vagy </a:t>
            </a:r>
            <a:r>
              <a:rPr lang="hu-HU" sz="2400" dirty="0" smtClean="0"/>
              <a:t>szervezet, akivel szemben összeférhetetlenség áll fenn</a:t>
            </a:r>
          </a:p>
          <a:p>
            <a:pPr algn="just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96474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360</Words>
  <Application>Microsoft Office PowerPoint</Application>
  <PresentationFormat>Diavetítés a képernyőre (4:3 oldalarány)</PresentationFormat>
  <Paragraphs>42</Paragraphs>
  <Slides>7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Office-téma</vt:lpstr>
      <vt:lpstr>Helyi bíráló bizottság tagjainak megválasztása  clld community led local development</vt:lpstr>
      <vt:lpstr>Helyi bíráló bizottság-tagok megválasztása</vt:lpstr>
      <vt:lpstr>HBB - szavazati joggal rendelkező tagok</vt:lpstr>
      <vt:lpstr>A HBB működése</vt:lpstr>
      <vt:lpstr>HBB feladatai</vt:lpstr>
      <vt:lpstr>Támogatási kérelmekre vonatkozó javaslattétel </vt:lpstr>
      <vt:lpstr>KÖSZÖNÖM  A FIGYELMET!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miklos.viktor</cp:lastModifiedBy>
  <cp:revision>82</cp:revision>
  <cp:lastPrinted>2018-08-14T12:57:33Z</cp:lastPrinted>
  <dcterms:created xsi:type="dcterms:W3CDTF">2014-03-03T11:13:53Z</dcterms:created>
  <dcterms:modified xsi:type="dcterms:W3CDTF">2018-10-08T08:29:15Z</dcterms:modified>
</cp:coreProperties>
</file>