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77" r:id="rId4"/>
    <p:sldId id="260" r:id="rId5"/>
    <p:sldId id="278" r:id="rId6"/>
    <p:sldId id="261" r:id="rId7"/>
    <p:sldId id="279" r:id="rId8"/>
    <p:sldId id="262" r:id="rId9"/>
    <p:sldId id="263" r:id="rId10"/>
    <p:sldId id="264" r:id="rId11"/>
    <p:sldId id="280" r:id="rId12"/>
    <p:sldId id="281" r:id="rId13"/>
    <p:sldId id="265" r:id="rId14"/>
    <p:sldId id="269" r:id="rId15"/>
    <p:sldId id="271" r:id="rId16"/>
    <p:sldId id="276" r:id="rId17"/>
    <p:sldId id="258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BDE17-807C-49A2-93B2-DEF195D205ED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5B9B4-B6BC-4A40-99B5-4DEFB89117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348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2019. 02. 05.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osgyorclld.h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osgyorclld.h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440160"/>
          </a:xfrm>
        </p:spPr>
        <p:txBody>
          <a:bodyPr/>
          <a:lstStyle/>
          <a:p>
            <a:pPr algn="ctr"/>
            <a:r>
              <a:rPr lang="hu-HU" sz="3200" dirty="0" err="1" smtClean="0"/>
              <a:t>Clld</a:t>
            </a:r>
            <a:r>
              <a:rPr lang="hu-HU" sz="3200" dirty="0" smtClean="0"/>
              <a:t> helyi felhívások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 smtClean="0"/>
              <a:t>top-7.1.1-16-h-004</a:t>
            </a:r>
            <a:endParaRPr lang="hu-HU" sz="32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0" y="5566928"/>
            <a:ext cx="5083213" cy="105273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b="1" dirty="0" smtClean="0">
              <a:latin typeface="Georgia" panose="02040502050405020303" pitchFamily="18" charset="0"/>
            </a:endParaRPr>
          </a:p>
          <a:p>
            <a:endParaRPr lang="hu-HU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Diósgyőri Horizont Helyi Közösség Helyi Akciócsoport</a:t>
            </a:r>
          </a:p>
          <a:p>
            <a:pPr marL="0" indent="0">
              <a:buNone/>
            </a:pPr>
            <a:r>
              <a:rPr lang="hu-HU" sz="7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2019.01.29.</a:t>
            </a:r>
            <a:endParaRPr lang="hu-HU" sz="72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Kép 5" descr="C:\Users\miklos.viktor.HIVATAL\Desktop\CLLD DIO¦üSGYO¦őR Fekvo¦ő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608" y="3249294"/>
            <a:ext cx="2961568" cy="694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A közösséget erősítő médiatartalmak fejlesztése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2000" b="1" u="sng" dirty="0" smtClean="0"/>
              <a:t>A KÖZÖSSÉGET ERŐSÍTŐ MÉDIATARTALMAK FEJLESZTÉSE</a:t>
            </a:r>
          </a:p>
          <a:p>
            <a:pPr marL="0" indent="0" algn="just">
              <a:buNone/>
            </a:pPr>
            <a:endParaRPr lang="hu-HU" sz="2000" b="1" u="sng" dirty="0" smtClean="0"/>
          </a:p>
          <a:p>
            <a:pPr marL="0" indent="0" algn="just">
              <a:buNone/>
            </a:pPr>
            <a:r>
              <a:rPr lang="hu-HU" sz="2000" b="1" u="sng" dirty="0" smtClean="0"/>
              <a:t>1. A </a:t>
            </a:r>
            <a:r>
              <a:rPr lang="hu-HU" sz="2000" b="1" u="sng" dirty="0"/>
              <a:t>Miskolci Filmklub létrehozása és programjainak támogatása</a:t>
            </a:r>
          </a:p>
          <a:p>
            <a:pPr marL="457200" indent="-457200" algn="just">
              <a:buAutoNum type="alphaLcParenR"/>
            </a:pPr>
            <a:r>
              <a:rPr lang="hu-HU" sz="2000" dirty="0" smtClean="0"/>
              <a:t>A </a:t>
            </a:r>
            <a:r>
              <a:rPr lang="hu-HU" sz="2000" dirty="0"/>
              <a:t>helyi közösségek széles rétegeit bevonó, számukra a filmművészeti </a:t>
            </a:r>
            <a:r>
              <a:rPr lang="hu-HU" sz="2000" dirty="0" smtClean="0"/>
              <a:t>kultúrát megismertető</a:t>
            </a:r>
            <a:r>
              <a:rPr lang="hu-HU" sz="2000" dirty="0"/>
              <a:t>, </a:t>
            </a:r>
            <a:r>
              <a:rPr lang="hu-HU" sz="2000" dirty="0" smtClean="0"/>
              <a:t>rendszeresen programokat kínáló Miskolci Fim klub létrehozása</a:t>
            </a:r>
          </a:p>
          <a:p>
            <a:pPr marL="0" indent="0" algn="just">
              <a:buNone/>
            </a:pPr>
            <a:endParaRPr lang="hu-HU" sz="2000" dirty="0"/>
          </a:p>
          <a:p>
            <a:pPr marL="271463" indent="-271463" algn="just">
              <a:buNone/>
            </a:pPr>
            <a:r>
              <a:rPr lang="hu-HU" sz="2000" b="1" u="sng" dirty="0" smtClean="0"/>
              <a:t>2. Helyi </a:t>
            </a:r>
            <a:r>
              <a:rPr lang="hu-HU" sz="2000" b="1" u="sng" dirty="0"/>
              <a:t>értékeket bemutató médiatár létrehozása, digitális tartalmak előállítása</a:t>
            </a:r>
          </a:p>
          <a:p>
            <a:pPr marL="542925" indent="-457200" algn="just">
              <a:buFont typeface="+mj-lt"/>
              <a:buAutoNum type="alphaLcParenR"/>
              <a:tabLst>
                <a:tab pos="442913" algn="l"/>
              </a:tabLst>
            </a:pPr>
            <a:r>
              <a:rPr lang="hu-HU" sz="2000" dirty="0" smtClean="0"/>
              <a:t>A </a:t>
            </a:r>
            <a:r>
              <a:rPr lang="hu-HU" sz="2000" dirty="0"/>
              <a:t>lakosság bevonását célzó akciók, a helyi kötődést és büszkeséget </a:t>
            </a:r>
            <a:r>
              <a:rPr lang="hu-HU" sz="2000" dirty="0" smtClean="0"/>
              <a:t>erősítő digitális tartalomfejlesztés </a:t>
            </a:r>
            <a:r>
              <a:rPr lang="hu-HU" sz="2000" dirty="0"/>
              <a:t>és </a:t>
            </a:r>
            <a:r>
              <a:rPr lang="hu-HU" sz="2000" dirty="0" smtClean="0"/>
              <a:t>a közösséget </a:t>
            </a:r>
            <a:r>
              <a:rPr lang="hu-HU" sz="2000" dirty="0"/>
              <a:t>építő </a:t>
            </a:r>
            <a:r>
              <a:rPr lang="hu-HU" sz="2000" dirty="0" smtClean="0"/>
              <a:t>tartalmak </a:t>
            </a:r>
            <a:r>
              <a:rPr lang="hu-HU" sz="2000" dirty="0"/>
              <a:t>(pl.: </a:t>
            </a:r>
            <a:r>
              <a:rPr lang="hu-HU" sz="2000" dirty="0" smtClean="0"/>
              <a:t>fényképek</a:t>
            </a:r>
            <a:r>
              <a:rPr lang="hu-HU" sz="2000" dirty="0"/>
              <a:t>, videók, </a:t>
            </a:r>
            <a:r>
              <a:rPr lang="hu-HU" sz="2000" dirty="0" err="1"/>
              <a:t>blogok</a:t>
            </a:r>
            <a:r>
              <a:rPr lang="hu-HU" sz="2000" dirty="0"/>
              <a:t>, </a:t>
            </a:r>
            <a:r>
              <a:rPr lang="hu-HU" sz="2000" dirty="0" err="1" smtClean="0"/>
              <a:t>vlogok</a:t>
            </a:r>
            <a:r>
              <a:rPr lang="hu-HU" sz="2000" dirty="0" smtClean="0"/>
              <a:t>, stb.) előállítása</a:t>
            </a:r>
            <a:r>
              <a:rPr lang="hu-HU" sz="2000" dirty="0"/>
              <a:t>.</a:t>
            </a:r>
          </a:p>
          <a:p>
            <a:pPr marL="542925" indent="-457200" algn="just">
              <a:buFont typeface="+mj-lt"/>
              <a:buAutoNum type="alphaLcParenR"/>
              <a:tabLst>
                <a:tab pos="442913" algn="l"/>
              </a:tabLst>
            </a:pPr>
            <a:r>
              <a:rPr lang="hu-HU" sz="2000" dirty="0" smtClean="0"/>
              <a:t>A </a:t>
            </a:r>
            <a:r>
              <a:rPr lang="hu-HU" sz="2000" dirty="0"/>
              <a:t>helyi értékeket bemutató iratanyagok digitalizálása, akkreditációs, </a:t>
            </a:r>
            <a:r>
              <a:rPr lang="hu-HU" sz="2000" dirty="0" smtClean="0"/>
              <a:t>nyilvántartásba </a:t>
            </a:r>
            <a:r>
              <a:rPr lang="hu-HU" sz="2000" dirty="0"/>
              <a:t>vételi </a:t>
            </a:r>
            <a:r>
              <a:rPr lang="hu-HU" sz="2000" dirty="0" smtClean="0"/>
              <a:t>tevékenységek </a:t>
            </a:r>
            <a:r>
              <a:rPr lang="hu-HU" sz="2000" dirty="0"/>
              <a:t>(pl.: meglévő iratanyagok </a:t>
            </a:r>
            <a:r>
              <a:rPr lang="hu-HU" sz="2000" dirty="0" smtClean="0"/>
              <a:t>digitalizálása, </a:t>
            </a:r>
            <a:r>
              <a:rPr lang="hu-HU" sz="2000" dirty="0"/>
              <a:t>stb.). </a:t>
            </a:r>
            <a:endParaRPr lang="hu-HU" sz="2000" dirty="0" smtClean="0"/>
          </a:p>
          <a:p>
            <a:pPr marL="542925" indent="-457200" algn="just">
              <a:buFont typeface="+mj-lt"/>
              <a:buAutoNum type="alphaLcParenR"/>
              <a:tabLst>
                <a:tab pos="442913" algn="l"/>
              </a:tabLst>
            </a:pPr>
            <a:r>
              <a:rPr lang="hu-HU" sz="2000" dirty="0" smtClean="0"/>
              <a:t>Médiatár</a:t>
            </a:r>
            <a:r>
              <a:rPr lang="hu-HU" sz="2000" dirty="0"/>
              <a:t>, </a:t>
            </a:r>
            <a:r>
              <a:rPr lang="hu-HU" sz="2000" dirty="0" smtClean="0"/>
              <a:t>online </a:t>
            </a:r>
            <a:r>
              <a:rPr lang="hu-HU" sz="2000" dirty="0"/>
              <a:t>tartalom- </a:t>
            </a:r>
            <a:r>
              <a:rPr lang="hu-HU" sz="2000" dirty="0" smtClean="0"/>
              <a:t>és </a:t>
            </a:r>
            <a:r>
              <a:rPr lang="hu-HU" sz="2000" dirty="0"/>
              <a:t>tudásmenedzsment rendszerek kialakítása, létrehozása</a:t>
            </a:r>
          </a:p>
          <a:p>
            <a:pPr marL="0" indent="0" algn="just">
              <a:buNone/>
            </a:pPr>
            <a:r>
              <a:rPr lang="hu-HU" sz="2000" dirty="0" smtClean="0"/>
              <a:t> </a:t>
            </a:r>
            <a:endParaRPr lang="hu-HU" sz="2000" dirty="0"/>
          </a:p>
          <a:p>
            <a:pPr marL="0" indent="0" algn="just">
              <a:buNone/>
            </a:pPr>
            <a:endParaRPr lang="hu-HU" sz="2000" b="1" u="sng" dirty="0"/>
          </a:p>
        </p:txBody>
      </p:sp>
    </p:spTree>
    <p:extLst>
      <p:ext uri="{BB962C8B-B14F-4D97-AF65-F5344CB8AC3E}">
        <p14:creationId xmlns:p14="http://schemas.microsoft.com/office/powerpoint/2010/main" val="101206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A közösséget erősítő médiatartalmak 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hu-HU" sz="3800" b="1" u="sng" dirty="0" smtClean="0"/>
              <a:t>3. A </a:t>
            </a:r>
            <a:r>
              <a:rPr lang="hu-HU" sz="3800" b="1" u="sng" dirty="0"/>
              <a:t>helyi hagyományokhoz kapcsolódó kiadványok </a:t>
            </a:r>
            <a:r>
              <a:rPr lang="hu-HU" sz="3800" b="1" u="sng" dirty="0" smtClean="0"/>
              <a:t>megjelentetése</a:t>
            </a:r>
          </a:p>
          <a:p>
            <a:pPr marL="0" indent="0" algn="just">
              <a:buNone/>
            </a:pPr>
            <a:endParaRPr lang="hu-HU" sz="3800" b="1" u="sng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A </a:t>
            </a:r>
            <a:r>
              <a:rPr lang="hu-HU" sz="3400" dirty="0"/>
              <a:t>lakosság bevonását célzó akciók, a helyi kötődést és büszkeséget </a:t>
            </a:r>
            <a:r>
              <a:rPr lang="hu-HU" sz="3400" dirty="0" smtClean="0"/>
              <a:t>erősítő tartalomfejlesztés és kiadványok megjelentetése nyomtatott </a:t>
            </a:r>
            <a:r>
              <a:rPr lang="hu-HU" sz="3400" dirty="0"/>
              <a:t>vagy elektronikus, illetve </a:t>
            </a:r>
            <a:r>
              <a:rPr lang="hu-HU" sz="3400" dirty="0" smtClean="0"/>
              <a:t>internetes formában. </a:t>
            </a:r>
            <a:endParaRPr lang="hu-HU" sz="3400" dirty="0"/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Kutatások</a:t>
            </a:r>
            <a:r>
              <a:rPr lang="hu-HU" sz="3400" dirty="0"/>
              <a:t>, tanulmányok </a:t>
            </a:r>
            <a:r>
              <a:rPr lang="hu-HU" sz="3400" dirty="0" smtClean="0"/>
              <a:t>készítése, bővítése, szakmai-tartalmak kialakítása. </a:t>
            </a:r>
            <a:endParaRPr lang="hu-HU" sz="3400" dirty="0"/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A </a:t>
            </a:r>
            <a:r>
              <a:rPr lang="hu-HU" sz="3400" dirty="0"/>
              <a:t>helyi közösségek munkáját segítő bemutatkozó és népszerűsítő tartalmak, </a:t>
            </a:r>
            <a:r>
              <a:rPr lang="hu-HU" sz="3400" dirty="0" smtClean="0"/>
              <a:t>kiadványok létrehozása</a:t>
            </a:r>
            <a:r>
              <a:rPr lang="hu-HU" sz="3400" dirty="0"/>
              <a:t>, </a:t>
            </a:r>
            <a:r>
              <a:rPr lang="hu-HU" sz="3400" dirty="0" smtClean="0"/>
              <a:t>fejlesztése.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A </a:t>
            </a:r>
            <a:r>
              <a:rPr lang="hu-HU" sz="3400" dirty="0"/>
              <a:t>civil </a:t>
            </a:r>
            <a:r>
              <a:rPr lang="hu-HU" sz="3400" dirty="0" smtClean="0"/>
              <a:t>közösségek </a:t>
            </a:r>
            <a:r>
              <a:rPr lang="hu-HU" sz="3400" dirty="0"/>
              <a:t>megjelenését, megismerését elősegítő nyomdai és kreatív gyártó </a:t>
            </a:r>
            <a:r>
              <a:rPr lang="hu-HU" sz="3400" dirty="0" smtClean="0"/>
              <a:t>tevékenységek </a:t>
            </a:r>
            <a:r>
              <a:rPr lang="hu-HU" sz="3400" dirty="0"/>
              <a:t>megvalósítása </a:t>
            </a:r>
            <a:r>
              <a:rPr lang="hu-HU" sz="3400" dirty="0" smtClean="0"/>
              <a:t>(pl</a:t>
            </a:r>
            <a:r>
              <a:rPr lang="hu-HU" sz="3400" dirty="0"/>
              <a:t>.: </a:t>
            </a:r>
            <a:r>
              <a:rPr lang="hu-HU" sz="3400" dirty="0" smtClean="0"/>
              <a:t>kiadványok</a:t>
            </a:r>
            <a:r>
              <a:rPr lang="hu-HU" sz="3400" dirty="0"/>
              <a:t>, szórólapok, installációk </a:t>
            </a:r>
            <a:r>
              <a:rPr lang="hu-HU" sz="3400" dirty="0" smtClean="0"/>
              <a:t>gyártása, </a:t>
            </a:r>
            <a:r>
              <a:rPr lang="hu-HU" sz="3400" dirty="0"/>
              <a:t>stb.). </a:t>
            </a:r>
          </a:p>
          <a:p>
            <a:pPr marL="0" indent="0" algn="just">
              <a:buNone/>
            </a:pPr>
            <a:endParaRPr lang="hu-HU" sz="3800" b="1" u="sng" dirty="0" smtClean="0"/>
          </a:p>
          <a:p>
            <a:pPr marL="0" indent="0" algn="just">
              <a:buNone/>
            </a:pPr>
            <a:r>
              <a:rPr lang="hu-HU" sz="3800" b="1" u="sng" dirty="0" smtClean="0"/>
              <a:t>4. A </a:t>
            </a:r>
            <a:r>
              <a:rPr lang="hu-HU" sz="3800" b="1" u="sng" dirty="0"/>
              <a:t>helyi értékek megjelenése, a város identitás és imázs médiában, interneten és közösségi </a:t>
            </a:r>
            <a:r>
              <a:rPr lang="hu-HU" sz="3800" b="1" u="sng" dirty="0" smtClean="0"/>
              <a:t>oldalakon </a:t>
            </a:r>
            <a:r>
              <a:rPr lang="hu-HU" sz="3800" b="1" u="sng" dirty="0"/>
              <a:t>történő erősítése </a:t>
            </a:r>
            <a:r>
              <a:rPr lang="hu-HU" sz="3800" b="1" u="sng" dirty="0" smtClean="0"/>
              <a:t>esetén</a:t>
            </a:r>
          </a:p>
          <a:p>
            <a:pPr marL="742950" indent="-742950" algn="just">
              <a:buAutoNum type="arabicPeriod" startAt="4"/>
            </a:pPr>
            <a:endParaRPr lang="hu-HU" sz="3800" b="1" u="sng" dirty="0"/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A </a:t>
            </a:r>
            <a:r>
              <a:rPr lang="hu-HU" sz="3400" dirty="0"/>
              <a:t>civil közösségek megjelenését, a városi identitás és imázs </a:t>
            </a:r>
            <a:r>
              <a:rPr lang="hu-HU" sz="3400" dirty="0" smtClean="0"/>
              <a:t>fejlesztését elősegítő kreatív grafikai </a:t>
            </a:r>
            <a:r>
              <a:rPr lang="hu-HU" sz="3400" dirty="0"/>
              <a:t>és szövegírási tevékenységek megvalósítása (pl.: arculattervezés, </a:t>
            </a:r>
            <a:r>
              <a:rPr lang="hu-HU" sz="3400" dirty="0" smtClean="0"/>
              <a:t>szövegírás-fordítás</a:t>
            </a:r>
            <a:r>
              <a:rPr lang="hu-HU" sz="3400" dirty="0"/>
              <a:t>, kiadványok tervezése, kreatív eszközök, installációk tervezése, internetes </a:t>
            </a:r>
            <a:r>
              <a:rPr lang="hu-HU" sz="3400" dirty="0" smtClean="0"/>
              <a:t>weboldaluk </a:t>
            </a:r>
            <a:r>
              <a:rPr lang="hu-HU" sz="3400" dirty="0"/>
              <a:t>fejlesztése, stb</a:t>
            </a:r>
            <a:r>
              <a:rPr lang="hu-HU" sz="3400" dirty="0" smtClean="0"/>
              <a:t>.)</a:t>
            </a:r>
            <a:endParaRPr lang="hu-HU" sz="3400" dirty="0"/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/>
              <a:t>A lakosság bevonását célzó akciók, a helyi </a:t>
            </a:r>
            <a:r>
              <a:rPr lang="hu-HU" sz="3400" dirty="0" err="1" smtClean="0"/>
              <a:t>értékekek</a:t>
            </a:r>
            <a:r>
              <a:rPr lang="hu-HU" sz="3400" dirty="0" smtClean="0"/>
              <a:t> közzé </a:t>
            </a:r>
            <a:r>
              <a:rPr lang="hu-HU" sz="3400" dirty="0"/>
              <a:t>tétele </a:t>
            </a:r>
            <a:r>
              <a:rPr lang="hu-HU" sz="3400" dirty="0" smtClean="0"/>
              <a:t>elektronikus kommunikációs felületeken és </a:t>
            </a:r>
            <a:r>
              <a:rPr lang="hu-HU" sz="3400" dirty="0"/>
              <a:t>a </a:t>
            </a:r>
            <a:r>
              <a:rPr lang="hu-HU" sz="3400" dirty="0" smtClean="0"/>
              <a:t>médiában (pl</a:t>
            </a:r>
            <a:r>
              <a:rPr lang="hu-HU" sz="3400" dirty="0"/>
              <a:t>.: </a:t>
            </a:r>
            <a:r>
              <a:rPr lang="hu-HU" sz="3400" dirty="0" err="1"/>
              <a:t>ledfal</a:t>
            </a:r>
            <a:r>
              <a:rPr lang="hu-HU" sz="3400" dirty="0"/>
              <a:t>, internet, televízió, stb.).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hu-HU" sz="3400" dirty="0" smtClean="0"/>
              <a:t>Városmarketing </a:t>
            </a:r>
            <a:r>
              <a:rPr lang="hu-HU" sz="3400" dirty="0"/>
              <a:t>célú akciók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940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A közösséget erősítő médiatartalmak fejlesztése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 19,2 millió </a:t>
            </a:r>
            <a:r>
              <a:rPr lang="hu-HU" sz="2400" dirty="0"/>
              <a:t>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1 millió – </a:t>
            </a:r>
            <a:r>
              <a:rPr lang="hu-HU" sz="2400" b="1" dirty="0" err="1"/>
              <a:t>max</a:t>
            </a:r>
            <a:r>
              <a:rPr lang="hu-HU" sz="2400" b="1" dirty="0"/>
              <a:t>. 5</a:t>
            </a:r>
            <a:r>
              <a:rPr lang="hu-HU" sz="2400" b="1" dirty="0" smtClean="0"/>
              <a:t> </a:t>
            </a:r>
            <a:r>
              <a:rPr lang="hu-HU" sz="24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/>
              <a:t>Benyújtási határidő:</a:t>
            </a:r>
            <a:r>
              <a:rPr lang="hu-HU" sz="2400" dirty="0"/>
              <a:t> </a:t>
            </a:r>
            <a:r>
              <a:rPr lang="hu-HU" sz="2400" dirty="0" smtClean="0"/>
              <a:t>2018.12.27 </a:t>
            </a:r>
            <a:r>
              <a:rPr lang="hu-HU" sz="2400" dirty="0"/>
              <a:t>napjától </a:t>
            </a:r>
            <a:r>
              <a:rPr lang="hu-HU" sz="2400" dirty="0" smtClean="0"/>
              <a:t>2019.02.27 </a:t>
            </a:r>
            <a:r>
              <a:rPr lang="hu-HU" sz="2400" dirty="0"/>
              <a:t>napjáig.</a:t>
            </a:r>
          </a:p>
          <a:p>
            <a:pPr marL="0" indent="0" algn="just">
              <a:buNone/>
            </a:pPr>
            <a:r>
              <a:rPr lang="hu-HU" sz="2400" dirty="0"/>
              <a:t>Értékelési határnapok: 	</a:t>
            </a:r>
            <a:r>
              <a:rPr lang="hu-HU" sz="2400" dirty="0" smtClean="0"/>
              <a:t>2019.01.27.</a:t>
            </a:r>
            <a:endParaRPr lang="hu-HU" sz="2400" dirty="0"/>
          </a:p>
          <a:p>
            <a:pPr marL="0" indent="0" algn="just">
              <a:buNone/>
            </a:pPr>
            <a:r>
              <a:rPr lang="hu-HU" sz="2400" dirty="0"/>
              <a:t>				</a:t>
            </a:r>
            <a:r>
              <a:rPr lang="hu-HU" sz="2400" dirty="0" smtClean="0"/>
              <a:t>2019.02.27.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4590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63272" cy="936104"/>
          </a:xfrm>
        </p:spPr>
        <p:txBody>
          <a:bodyPr/>
          <a:lstStyle/>
          <a:p>
            <a:r>
              <a:rPr lang="hu-HU" dirty="0" smtClean="0"/>
              <a:t>Főbb Műszaki – szakmai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268760"/>
            <a:ext cx="8363272" cy="558924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2900" dirty="0"/>
              <a:t>A fejlesztés során </a:t>
            </a:r>
            <a:r>
              <a:rPr lang="hu-HU" sz="2900" b="1" dirty="0"/>
              <a:t>minimum 1 támogatható tevékenység</a:t>
            </a:r>
            <a:r>
              <a:rPr lang="hu-HU" sz="2900" dirty="0"/>
              <a:t>et kell megvalósítani</a:t>
            </a:r>
          </a:p>
          <a:p>
            <a:pPr marL="357188" lvl="1" algn="just" fontAlgn="base">
              <a:buFont typeface="Wingdings" panose="05000000000000000000" pitchFamily="2" charset="2"/>
              <a:buChar char="v"/>
            </a:pPr>
            <a:r>
              <a:rPr lang="hu-HU" sz="2900" dirty="0" smtClean="0"/>
              <a:t>A </a:t>
            </a:r>
            <a:r>
              <a:rPr lang="hu-HU" sz="2900" dirty="0"/>
              <a:t>helyi identitás és lokálpatriotizmus erősítése érdekében Miskolc város új arculatát, „Miskolc a Te helyed!” logót és/vagy szlogent a megvalósítás helyén feltüntetni szükséges.</a:t>
            </a:r>
          </a:p>
          <a:p>
            <a:pPr marL="357188" lvl="1" algn="just" fontAlgn="base">
              <a:buFont typeface="Wingdings" panose="05000000000000000000" pitchFamily="2" charset="2"/>
              <a:buChar char="v"/>
            </a:pPr>
            <a:r>
              <a:rPr lang="hu-HU" sz="2900" dirty="0"/>
              <a:t>A megvalósítani kívánt tevékenységhez szükséges a megfelelő szakhatóság </a:t>
            </a:r>
            <a:r>
              <a:rPr lang="hu-HU" sz="2900" dirty="0" smtClean="0"/>
              <a:t>hozzájárulása (amennyiben releváns).</a:t>
            </a:r>
            <a:endParaRPr lang="hu-HU" sz="2900" dirty="0"/>
          </a:p>
          <a:p>
            <a:pPr marL="357188" lvl="1" algn="just" fontAlgn="base">
              <a:buFont typeface="Wingdings" panose="05000000000000000000" pitchFamily="2" charset="2"/>
              <a:buChar char="v"/>
            </a:pPr>
            <a:r>
              <a:rPr lang="hu-HU" sz="2900" dirty="0"/>
              <a:t>Kizárólag olyan fejlesztések támogathatók, amelyek mindenki számára hozzáférhető, diszkriminációmentesen elérhető szolgáltatatást nyújtanak</a:t>
            </a:r>
            <a:r>
              <a:rPr lang="hu-HU" sz="2900" dirty="0" smtClean="0"/>
              <a:t>.</a:t>
            </a:r>
          </a:p>
          <a:p>
            <a:pPr marL="357188" lvl="1" algn="just" fontAlgn="base">
              <a:buFont typeface="Wingdings" panose="05000000000000000000" pitchFamily="2" charset="2"/>
              <a:buChar char="v"/>
            </a:pPr>
            <a:r>
              <a:rPr lang="hu-HU" sz="2900" dirty="0"/>
              <a:t>A projektben beszerzett eszközöket az érintett eszközök kereskedelmi forgalmával üzletszerűen foglalkozó, kereskedőnek vagy gyártónak minősülő szállítótól kell vásárolni. Használt eszköz beszerzése nem </a:t>
            </a:r>
            <a:r>
              <a:rPr lang="hu-HU" sz="2900" dirty="0" smtClean="0"/>
              <a:t>támogatható.</a:t>
            </a:r>
          </a:p>
          <a:p>
            <a:pPr marL="357188" lvl="1" algn="just" fontAlgn="base">
              <a:buFont typeface="Wingdings" panose="05000000000000000000" pitchFamily="2" charset="2"/>
              <a:buChar char="v"/>
            </a:pPr>
            <a:r>
              <a:rPr lang="hu-HU" sz="2900" dirty="0" smtClean="0"/>
              <a:t>Növényfelület </a:t>
            </a:r>
            <a:r>
              <a:rPr lang="hu-HU" sz="2900" dirty="0"/>
              <a:t>rekonstrukciója, élőhelyek és </a:t>
            </a:r>
            <a:r>
              <a:rPr lang="hu-HU" sz="2900" dirty="0" err="1"/>
              <a:t>biodiverzitás</a:t>
            </a:r>
            <a:r>
              <a:rPr lang="hu-HU" sz="2900" dirty="0"/>
              <a:t> növelése: </a:t>
            </a:r>
          </a:p>
          <a:p>
            <a:pPr marL="357188" indent="0" algn="just">
              <a:buNone/>
            </a:pPr>
            <a:r>
              <a:rPr lang="hu-HU" sz="2900" dirty="0" smtClean="0"/>
              <a:t>A </a:t>
            </a:r>
            <a:r>
              <a:rPr lang="hu-HU" sz="2900" dirty="0"/>
              <a:t>beavatkozás során javasolt a klímaváltozásnak megfelelő, lehetőleg őshonos és/vagy várostűrő, </a:t>
            </a:r>
            <a:r>
              <a:rPr lang="hu-HU" sz="2900" dirty="0" err="1"/>
              <a:t>mikroklimatikus</a:t>
            </a:r>
            <a:r>
              <a:rPr lang="hu-HU" sz="2900" dirty="0"/>
              <a:t> adottságoknak legjobban megfelelő növények telepítése, több szintes, változatos fajösszetételű, adaptív társulások létrehozása. Kerülni kell a zöldfelületek felszabdalását, elaprózását az állomány fenntarthatósága érdekében</a:t>
            </a:r>
            <a:r>
              <a:rPr lang="hu-HU" sz="2900" dirty="0" smtClean="0"/>
              <a:t>.</a:t>
            </a:r>
            <a:endParaRPr lang="hu-HU" sz="2400" dirty="0"/>
          </a:p>
          <a:p>
            <a:pPr algn="just"/>
            <a:endParaRPr lang="hu-HU" sz="17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62686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Elszámolható költségek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Projekt előkészítés költségei (Előzetes tanulmányok, engedélyezési dokumentumok költsége, egyéb szakértői tanácsadás)</a:t>
            </a:r>
          </a:p>
          <a:p>
            <a:pPr marL="342900" lvl="3" indent="-342900" algn="just">
              <a:buFont typeface="Wingdings" panose="05000000000000000000" pitchFamily="2" charset="2"/>
              <a:buChar char="v"/>
            </a:pPr>
            <a:r>
              <a:rPr lang="hu-HU" sz="2200" dirty="0"/>
              <a:t>Beruházáshoz kapcsolódó költségek (amennyiben releváns)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Szakmai megvalósításhoz kapcsolódó szolgáltatások költségei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Szakmai megvalósításhoz kapcsolódó szolgáltatások költsége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Marketing, kommunikációs szolgáltatások költségei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Kötelezően előírt nyilvánosság biztosításának költsége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hu-HU" sz="2200" dirty="0"/>
              <a:t>Egyéb szakértői szolgáltatás költségei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Szakmai megvalósításban közreműködő munkatársak költségei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Projektmenedzsment költség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Általános rezsi költség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Adók, közterhek (ide nem értve a le nem vonható áfát)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sz="2200" dirty="0"/>
              <a:t>Tartalék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8081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Megvalósítás időigénye, ütemezése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Megvalósítás időtartama: </a:t>
            </a:r>
            <a:r>
              <a:rPr lang="hu-HU" sz="2600" dirty="0" err="1"/>
              <a:t>max</a:t>
            </a:r>
            <a:r>
              <a:rPr lang="hu-HU" sz="2600" dirty="0"/>
              <a:t>. 24 hónap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Mérföldkövek: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Min. 3, </a:t>
            </a:r>
            <a:r>
              <a:rPr lang="hu-HU" sz="2600" dirty="0" err="1"/>
              <a:t>max</a:t>
            </a:r>
            <a:r>
              <a:rPr lang="hu-HU" sz="2600" dirty="0"/>
              <a:t>. 6 mérföldkő tervezhető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Az egyes mérföldkövek közötti idő nem haladhatja meg a 6 hónapot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600" dirty="0"/>
              <a:t>Záró kifizetés: utolsó mérföldkő + 90 nap</a:t>
            </a:r>
          </a:p>
          <a:p>
            <a:endParaRPr lang="hu-HU" sz="2600" dirty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2600" dirty="0"/>
              <a:t>Fenntartási kötelezettség: 5 </a:t>
            </a:r>
            <a:r>
              <a:rPr lang="hu-HU" sz="2600" dirty="0" smtClean="0"/>
              <a:t>év </a:t>
            </a:r>
            <a:r>
              <a:rPr lang="hu-HU" sz="2000" dirty="0" smtClean="0"/>
              <a:t>(ESZA forrás esetén elsősorban a teljes pályázati dokumentáció elkülönített nyilvántartására és megőrzésére vonatkozik)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000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információk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Pályázati adatlap és útmutatók: 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err="1" smtClean="0">
                <a:hlinkClick r:id="rId2"/>
              </a:rPr>
              <a:t>www.diosgyorclld.hu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HACS </a:t>
            </a:r>
            <a:r>
              <a:rPr lang="hu-HU" sz="2400" dirty="0"/>
              <a:t>ügyfélszolgálat: </a:t>
            </a:r>
          </a:p>
          <a:p>
            <a:pPr lvl="1" algn="just"/>
            <a:r>
              <a:rPr lang="hu-HU" sz="2400" dirty="0"/>
              <a:t>Személyes ügyfélszolgálat: </a:t>
            </a:r>
            <a:r>
              <a:rPr lang="hu-HU" sz="2400" dirty="0" smtClean="0"/>
              <a:t>hétfőn, kedden és csütörtökön 8:00-12:00, </a:t>
            </a:r>
            <a:r>
              <a:rPr lang="hu-HU" sz="2400" dirty="0"/>
              <a:t>szerdán és pénteken 8-12 óráig</a:t>
            </a:r>
          </a:p>
          <a:p>
            <a:pPr lvl="1" algn="just"/>
            <a:r>
              <a:rPr lang="hu-HU" sz="2400" dirty="0"/>
              <a:t>Telefonos ügyfélszolgálat: +36 70 881 23 </a:t>
            </a:r>
            <a:r>
              <a:rPr lang="hu-HU" sz="2400" dirty="0" smtClean="0"/>
              <a:t>72</a:t>
            </a:r>
            <a:r>
              <a:rPr lang="hu-HU" sz="2400" b="1" dirty="0" smtClean="0"/>
              <a:t> </a:t>
            </a:r>
            <a:r>
              <a:rPr lang="hu-HU" sz="2400" dirty="0" smtClean="0"/>
              <a:t> </a:t>
            </a:r>
            <a:r>
              <a:rPr lang="hu-HU" sz="2400" dirty="0"/>
              <a:t>telefonszámon, hétfőtől csütörtökig 9-15 óráig, pénteken 8-14 óráig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01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CLLD megközelítés lényege, hogy a helyi társadalom összetételét tükröző akciócsoportok (Helyi Akciócsoport – a továbbiakban HACS) a helyi társadalom bevonásával határozzák meg a közösség szempontjából fontos célokat és beavatkozásokat.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CLLD </a:t>
            </a: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előnyei</a:t>
            </a:r>
            <a:r>
              <a:rPr lang="hu-H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teret enged az alulról jövő kezdeményezéseknek, ezáltal eredményesebben képes a valós helyi szükségletekre reagálni és a meglévő helyi erőforrásokra építkezni;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erősíti az együttműködést a helyi közszféra, a gazdasági, egyházi és civilszervezetek között;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helyi lakosság közvetlen bevonásával nagymértékben javítja a helyi közösség összetartozását, a helyi identitást és végső soron az adott település népességmegtartó erejét.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r>
              <a:rPr lang="hu-HU" dirty="0"/>
              <a:t>CLLD – Közösségvezérelt helyi fejlesztések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5162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hu-HU" sz="2000" dirty="0" smtClean="0"/>
          </a:p>
          <a:p>
            <a:pPr>
              <a:buFont typeface="Wingdings" panose="05000000000000000000" pitchFamily="2" charset="2"/>
              <a:buChar char="v"/>
            </a:pPr>
            <a:endParaRPr lang="hu-H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 smtClean="0"/>
              <a:t>A közösségi gazdaság, a helyi termékek, hagyományok támogatása (ERFA)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 smtClean="0"/>
              <a:t>Közösségi kertek, zöldfelületek, tanösvények kialakítása (ERFA)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 smtClean="0"/>
              <a:t>Az egész életen át tartó tanulás támogatása (ESZA)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2000" dirty="0" smtClean="0"/>
              <a:t>A közösséget erősítő médiatartalmak fejlesztése (ESZA)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 smtClean="0"/>
              <a:t>Weblap elérhetősége: </a:t>
            </a:r>
            <a:r>
              <a:rPr lang="hu-HU" sz="2000" dirty="0" err="1" smtClean="0">
                <a:hlinkClick r:id="rId2"/>
              </a:rPr>
              <a:t>www.diosgyorclld.hu</a:t>
            </a: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156459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Diósgyőri horizont – megjelent helyi felhívások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052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936104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 KÖZÖSSÉGI </a:t>
            </a:r>
            <a:r>
              <a:rPr lang="hu-HU" dirty="0"/>
              <a:t>GAZDASÁG, A HELYI TERMÉKEK, HAGYOMÁNYOK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b="1" u="sng" dirty="0" smtClean="0"/>
              <a:t>A KÖZÖSSÉGI GAZDASÁG, A HELYI TERMÉKEK, HAGYOMÁNYOK TÁMOGATÁSA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u-HU" sz="1900" dirty="0" smtClean="0"/>
              <a:t>helyi  </a:t>
            </a:r>
            <a:r>
              <a:rPr lang="hu-HU" sz="1900" dirty="0"/>
              <a:t>termelői  piac  szolgáltatáshoz  szükséges  fedett  és  fedetlen  </a:t>
            </a:r>
            <a:r>
              <a:rPr lang="hu-HU" sz="1900" dirty="0" smtClean="0"/>
              <a:t>árusítóhelyek</a:t>
            </a:r>
            <a:r>
              <a:rPr lang="hu-HU" sz="1900" dirty="0"/>
              <a:t>, </a:t>
            </a:r>
            <a:r>
              <a:rPr lang="hu-HU" sz="1900" dirty="0" smtClean="0"/>
              <a:t>egységek felújítása</a:t>
            </a:r>
            <a:r>
              <a:rPr lang="hu-HU" sz="1900" dirty="0"/>
              <a:t>, </a:t>
            </a:r>
            <a:r>
              <a:rPr lang="hu-HU" sz="1900" dirty="0" smtClean="0"/>
              <a:t>kialakítása;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hu-HU" sz="1900" dirty="0" smtClean="0"/>
              <a:t>piaci és vásári </a:t>
            </a:r>
            <a:r>
              <a:rPr lang="hu-HU" sz="1900" dirty="0"/>
              <a:t>szolgáltatásokhoz szükséges </a:t>
            </a:r>
            <a:r>
              <a:rPr lang="hu-HU" sz="1900" dirty="0" smtClean="0"/>
              <a:t>helyiségek felújítása</a:t>
            </a:r>
            <a:r>
              <a:rPr lang="hu-HU" sz="1900" dirty="0"/>
              <a:t>, </a:t>
            </a:r>
            <a:r>
              <a:rPr lang="hu-HU" sz="1900" dirty="0" smtClean="0"/>
              <a:t>kialakítása; </a:t>
            </a:r>
            <a:endParaRPr lang="hu-HU" sz="1900" dirty="0"/>
          </a:p>
          <a:p>
            <a:pPr marL="457200" indent="-457200" algn="just">
              <a:buFont typeface="+mj-lt"/>
              <a:buAutoNum type="alphaLcParenR"/>
            </a:pPr>
            <a:r>
              <a:rPr lang="hu-HU" sz="1900" dirty="0" smtClean="0"/>
              <a:t>az </a:t>
            </a:r>
            <a:r>
              <a:rPr lang="hu-HU" sz="1900" dirty="0"/>
              <a:t>aktív közösségi gazdálkodást, a fogyatékkal élők és hátrányos helyzetűek </a:t>
            </a:r>
            <a:r>
              <a:rPr lang="hu-HU" sz="1900" dirty="0" smtClean="0"/>
              <a:t>foglalkoztatását segítő </a:t>
            </a:r>
            <a:r>
              <a:rPr lang="hu-HU" sz="1900" dirty="0"/>
              <a:t>új </a:t>
            </a:r>
            <a:r>
              <a:rPr lang="hu-HU" sz="1900" dirty="0" smtClean="0"/>
              <a:t>zöldfelület(</a:t>
            </a:r>
            <a:r>
              <a:rPr lang="hu-HU" sz="1900" dirty="0" err="1" smtClean="0"/>
              <a:t>ek</a:t>
            </a:r>
            <a:r>
              <a:rPr lang="hu-HU" sz="1900" dirty="0" smtClean="0"/>
              <a:t>), </a:t>
            </a:r>
            <a:r>
              <a:rPr lang="hu-HU" sz="1900" dirty="0"/>
              <a:t>szociális farm(ok) fejlesztése, </a:t>
            </a:r>
            <a:r>
              <a:rPr lang="hu-HU" sz="1900" dirty="0" smtClean="0"/>
              <a:t>kialakítása</a:t>
            </a:r>
          </a:p>
          <a:p>
            <a:pPr marL="0" indent="0" algn="just">
              <a:buNone/>
            </a:pPr>
            <a:endParaRPr lang="hu-HU" sz="1900" dirty="0" smtClean="0"/>
          </a:p>
          <a:p>
            <a:pPr>
              <a:buFont typeface="Wingdings 3" panose="05040102010807070707" pitchFamily="18" charset="2"/>
              <a:buChar char="u"/>
            </a:pPr>
            <a:r>
              <a:rPr lang="hu-HU" sz="1900" u="sng" dirty="0" smtClean="0"/>
              <a:t>Rendelkezésre </a:t>
            </a:r>
            <a:r>
              <a:rPr lang="hu-HU" sz="1900" u="sng" dirty="0"/>
              <a:t>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1900" dirty="0"/>
              <a:t>Keretösszeg: </a:t>
            </a:r>
            <a:r>
              <a:rPr lang="hu-HU" sz="1900" dirty="0" smtClean="0"/>
              <a:t>21 </a:t>
            </a:r>
            <a:r>
              <a:rPr lang="hu-HU" sz="19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1800" dirty="0" smtClean="0"/>
              <a:t>Támogatás </a:t>
            </a:r>
            <a:r>
              <a:rPr lang="hu-HU" sz="1800" dirty="0"/>
              <a:t>összege: </a:t>
            </a:r>
            <a:r>
              <a:rPr lang="hu-HU" sz="1800" b="1" dirty="0"/>
              <a:t>min. </a:t>
            </a:r>
            <a:r>
              <a:rPr lang="hu-HU" sz="1800" b="1" dirty="0" smtClean="0"/>
              <a:t>3 </a:t>
            </a:r>
            <a:r>
              <a:rPr lang="hu-HU" sz="1800" b="1" dirty="0"/>
              <a:t>millió – </a:t>
            </a:r>
            <a:r>
              <a:rPr lang="hu-HU" sz="1800" b="1" dirty="0" err="1"/>
              <a:t>max</a:t>
            </a:r>
            <a:r>
              <a:rPr lang="hu-HU" sz="1800" b="1" dirty="0"/>
              <a:t>. </a:t>
            </a:r>
            <a:r>
              <a:rPr lang="hu-HU" sz="1800" b="1" dirty="0" smtClean="0"/>
              <a:t>15 </a:t>
            </a:r>
            <a:r>
              <a:rPr lang="hu-HU" sz="18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1800" dirty="0" smtClean="0"/>
              <a:t>Előleg </a:t>
            </a:r>
            <a:r>
              <a:rPr lang="hu-HU" sz="1800" dirty="0"/>
              <a:t>igényelhető</a:t>
            </a:r>
          </a:p>
          <a:p>
            <a:pPr marL="357188" indent="0">
              <a:buNone/>
            </a:pPr>
            <a:r>
              <a:rPr lang="hu-HU" sz="1800" dirty="0" err="1" smtClean="0"/>
              <a:t>Kedvezményezetti</a:t>
            </a:r>
            <a:r>
              <a:rPr lang="hu-HU" sz="1800" dirty="0" smtClean="0"/>
              <a:t> </a:t>
            </a:r>
            <a:r>
              <a:rPr lang="hu-HU" sz="1800" dirty="0"/>
              <a:t>körtől függően </a:t>
            </a:r>
            <a:r>
              <a:rPr lang="hu-HU" sz="1800" dirty="0" smtClean="0"/>
              <a:t>25% </a:t>
            </a:r>
            <a:r>
              <a:rPr lang="hu-HU" sz="1800" dirty="0"/>
              <a:t>és 100%-os támogatási előleg </a:t>
            </a:r>
            <a:r>
              <a:rPr lang="hu-HU" sz="1800" dirty="0" smtClean="0"/>
              <a:t>igényelhető</a:t>
            </a:r>
          </a:p>
          <a:p>
            <a:pPr marL="357188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 algn="just">
              <a:buNone/>
            </a:pPr>
            <a:endParaRPr lang="hu-HU" sz="1900" dirty="0" smtClean="0"/>
          </a:p>
          <a:p>
            <a:pPr marL="0" indent="0" algn="just">
              <a:buNone/>
            </a:pPr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87620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>
            <a:normAutofit/>
          </a:bodyPr>
          <a:lstStyle/>
          <a:p>
            <a:r>
              <a:rPr lang="hu-HU" dirty="0"/>
              <a:t>A KÖZÖSSÉGI GAZDASÁG, A HELYI TERMÉKEK, HAGYOMÁNYOK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algn="just">
              <a:buFont typeface="Wingdings 3" panose="05040102010807070707" pitchFamily="18" charset="2"/>
              <a:buChar char="u"/>
            </a:pPr>
            <a:r>
              <a:rPr lang="hu-HU" sz="2400" u="sng" dirty="0" smtClean="0"/>
              <a:t>Benyújtási határidő</a:t>
            </a:r>
            <a:r>
              <a:rPr lang="hu-HU" sz="2400" dirty="0"/>
              <a:t>: </a:t>
            </a:r>
            <a:r>
              <a:rPr lang="hu-HU" sz="2400" dirty="0" smtClean="0"/>
              <a:t>2018.12.10 </a:t>
            </a:r>
            <a:r>
              <a:rPr lang="hu-HU" sz="2400" dirty="0"/>
              <a:t>napjától </a:t>
            </a:r>
            <a:r>
              <a:rPr lang="hu-HU" sz="2400" dirty="0" smtClean="0"/>
              <a:t>2019.01.31 </a:t>
            </a:r>
            <a:r>
              <a:rPr lang="hu-HU" sz="2400" dirty="0"/>
              <a:t>napjáig</a:t>
            </a:r>
          </a:p>
          <a:p>
            <a:pPr algn="just">
              <a:buFont typeface="Wingdings 3" panose="05040102010807070707" pitchFamily="18" charset="2"/>
              <a:buChar char="u"/>
            </a:pPr>
            <a:r>
              <a:rPr lang="hu-HU" sz="2400" b="1" dirty="0" smtClean="0"/>
              <a:t>A </a:t>
            </a:r>
            <a:r>
              <a:rPr lang="hu-HU" sz="2400" b="1" dirty="0"/>
              <a:t>helyi támogatási kérelmet </a:t>
            </a:r>
            <a:r>
              <a:rPr lang="hu-HU" sz="2400" dirty="0"/>
              <a:t>1 elektronikus adathordozón</a:t>
            </a:r>
            <a:r>
              <a:rPr lang="hu-HU" sz="2400" b="1" dirty="0"/>
              <a:t> (</a:t>
            </a:r>
            <a:r>
              <a:rPr lang="hu-HU" sz="2400" dirty="0"/>
              <a:t>kizárólag CD/DVD lemezen)</a:t>
            </a:r>
            <a:r>
              <a:rPr lang="hu-HU" sz="2400" b="1" dirty="0"/>
              <a:t>, </a:t>
            </a:r>
            <a:r>
              <a:rPr lang="hu-HU" sz="2400" dirty="0"/>
              <a:t>valamint az aláírásokkal ellátott dokumentumokat (helyi támogatási kérelem adatlap, nyilatkozatok) 1 eredeti papír alapú </a:t>
            </a:r>
            <a:r>
              <a:rPr lang="hu-HU" sz="2400" dirty="0" smtClean="0"/>
              <a:t>példányban zárt </a:t>
            </a:r>
            <a:r>
              <a:rPr lang="hu-HU" sz="2400" dirty="0"/>
              <a:t>csomagolásban postai küldeményként, vagy személyesen:</a:t>
            </a:r>
          </a:p>
          <a:p>
            <a:pPr lvl="2" algn="just"/>
            <a:r>
              <a:rPr lang="hu-HU" dirty="0"/>
              <a:t>3525 Miskolc</a:t>
            </a:r>
            <a:r>
              <a:rPr lang="hu-HU" dirty="0" smtClean="0"/>
              <a:t>, Árpád út 4. 3534</a:t>
            </a:r>
            <a:endParaRPr lang="hu-HU" dirty="0"/>
          </a:p>
          <a:p>
            <a:pPr marL="114300" indent="0" algn="just">
              <a:buNone/>
            </a:pPr>
            <a:r>
              <a:rPr lang="hu-HU" sz="2800" dirty="0"/>
              <a:t>A támogatásra javasolt projekteket elektronikus felületen keresztül (EPTK) is be kell nyújtani!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522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936104"/>
          </a:xfrm>
        </p:spPr>
        <p:txBody>
          <a:bodyPr/>
          <a:lstStyle/>
          <a:p>
            <a:r>
              <a:rPr lang="hu-HU" dirty="0" smtClean="0"/>
              <a:t>Közösségi kertek, zöldfelületek, tanösvények kialakítása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hu-HU" sz="1800" b="1" u="sng" dirty="0" smtClean="0"/>
              <a:t>KÖZÖSSÉGI KERTEK, ZÖLDFELÜLETEK, TANÖSVÉNYEK KIALAKÍTÁSA</a:t>
            </a:r>
          </a:p>
          <a:p>
            <a:pPr marL="457200" indent="-457200">
              <a:buFont typeface="+mj-lt"/>
              <a:buAutoNum type="alphaLcParenR"/>
            </a:pPr>
            <a:endParaRPr lang="hu-HU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növényfelület</a:t>
            </a:r>
            <a:r>
              <a:rPr lang="hu-HU" sz="2200" dirty="0"/>
              <a:t>, élőhelyek és </a:t>
            </a:r>
            <a:r>
              <a:rPr lang="hu-HU" sz="2200" dirty="0" err="1"/>
              <a:t>biodiverzitás</a:t>
            </a:r>
            <a:r>
              <a:rPr lang="hu-HU" sz="2200" dirty="0"/>
              <a:t> növelése, a zöldfelület </a:t>
            </a:r>
            <a:r>
              <a:rPr lang="hu-HU" sz="2200" dirty="0" smtClean="0"/>
              <a:t>növényállományának rekonstrukciója</a:t>
            </a:r>
            <a:r>
              <a:rPr lang="hu-HU" sz="2200" dirty="0"/>
              <a:t>, egyszeri </a:t>
            </a:r>
            <a:r>
              <a:rPr lang="hu-HU" sz="2200" dirty="0" smtClean="0"/>
              <a:t>beavatkozásként </a:t>
            </a:r>
            <a:r>
              <a:rPr lang="hu-HU" sz="2200" dirty="0"/>
              <a:t>gyomirtás/beteg fák eltávolítása, </a:t>
            </a:r>
            <a:r>
              <a:rPr lang="hu-HU" sz="2200" dirty="0" smtClean="0"/>
              <a:t>valamint </a:t>
            </a:r>
            <a:r>
              <a:rPr lang="hu-HU" sz="2200" dirty="0"/>
              <a:t>ápolási </a:t>
            </a:r>
            <a:r>
              <a:rPr lang="hu-HU" sz="2200" dirty="0" smtClean="0"/>
              <a:t>munkák;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talajerózió-védelmi </a:t>
            </a:r>
            <a:r>
              <a:rPr lang="hu-HU" sz="2200" dirty="0"/>
              <a:t>(</a:t>
            </a:r>
            <a:r>
              <a:rPr lang="hu-HU" sz="2200" dirty="0" smtClean="0"/>
              <a:t>szél- és </a:t>
            </a:r>
            <a:r>
              <a:rPr lang="hu-HU" sz="2200" dirty="0"/>
              <a:t>víz, hófúvás) talajtakarás, védő fasorok </a:t>
            </a:r>
            <a:r>
              <a:rPr lang="hu-HU" sz="2200" dirty="0" smtClean="0"/>
              <a:t>telepítése;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városklíma</a:t>
            </a:r>
            <a:r>
              <a:rPr lang="hu-HU" sz="2200" dirty="0"/>
              <a:t>, </a:t>
            </a:r>
            <a:r>
              <a:rPr lang="hu-HU" sz="2200" dirty="0" smtClean="0"/>
              <a:t>hősziget-hatás </a:t>
            </a:r>
            <a:r>
              <a:rPr lang="hu-HU" sz="2200" dirty="0"/>
              <a:t>ellen árnyékoló lombhullató, klímatűrő fasorok, </a:t>
            </a:r>
            <a:r>
              <a:rPr lang="hu-HU" sz="2200" dirty="0" smtClean="0"/>
              <a:t>cserjesávok létesítése</a:t>
            </a:r>
            <a:r>
              <a:rPr lang="hu-HU" sz="2200" dirty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hu-HU" sz="2200" dirty="0"/>
              <a:t>d) </a:t>
            </a:r>
            <a:r>
              <a:rPr lang="hu-HU" sz="2200" dirty="0" smtClean="0"/>
              <a:t>városi </a:t>
            </a:r>
            <a:r>
              <a:rPr lang="hu-HU" sz="2200" dirty="0"/>
              <a:t>aktív rekreációs zöldterületek park(ok</a:t>
            </a:r>
            <a:r>
              <a:rPr lang="hu-HU" sz="2200" dirty="0" smtClean="0"/>
              <a:t>),városi </a:t>
            </a:r>
            <a:r>
              <a:rPr lang="hu-HU" sz="2200" dirty="0"/>
              <a:t>tanösvény(</a:t>
            </a:r>
            <a:r>
              <a:rPr lang="hu-HU" sz="2200" dirty="0" err="1"/>
              <a:t>ek</a:t>
            </a:r>
            <a:r>
              <a:rPr lang="hu-HU" sz="2200" dirty="0"/>
              <a:t>), </a:t>
            </a:r>
            <a:r>
              <a:rPr lang="hu-HU" sz="2200" dirty="0" err="1" smtClean="0"/>
              <a:t>tanpály</a:t>
            </a:r>
            <a:r>
              <a:rPr lang="hu-HU" sz="2200" dirty="0" smtClean="0"/>
              <a:t>(</a:t>
            </a:r>
            <a:r>
              <a:rPr lang="hu-HU" sz="2200" dirty="0" err="1" smtClean="0"/>
              <a:t>ák</a:t>
            </a:r>
            <a:r>
              <a:rPr lang="hu-HU" sz="2200" dirty="0" smtClean="0"/>
              <a:t>)kialakítása; </a:t>
            </a:r>
            <a:endParaRPr lang="hu-HU" sz="2200" dirty="0"/>
          </a:p>
          <a:p>
            <a:pPr marL="457200" indent="-457200">
              <a:buFont typeface="+mj-lt"/>
              <a:buAutoNum type="alphaLcParenR"/>
            </a:pPr>
            <a:r>
              <a:rPr lang="hu-HU" sz="2200" dirty="0" smtClean="0"/>
              <a:t>városi </a:t>
            </a:r>
            <a:r>
              <a:rPr lang="hu-HU" sz="2200" dirty="0"/>
              <a:t>aktív közösségi gazdálkodást segítő új zöldfelületek, közösségi kert(</a:t>
            </a:r>
            <a:r>
              <a:rPr lang="hu-HU" sz="2200" dirty="0" err="1"/>
              <a:t>ek</a:t>
            </a:r>
            <a:r>
              <a:rPr lang="hu-HU" sz="2200" dirty="0"/>
              <a:t>) </a:t>
            </a:r>
            <a:r>
              <a:rPr lang="hu-HU" sz="2200" dirty="0" smtClean="0"/>
              <a:t>kialakítása.</a:t>
            </a:r>
            <a:endParaRPr lang="hu-HU" sz="22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7701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>
            <a:normAutofit/>
          </a:bodyPr>
          <a:lstStyle/>
          <a:p>
            <a:r>
              <a:rPr lang="hu-HU" dirty="0"/>
              <a:t>Közösségi kertek, zöldfelületek, tanösvények kialakítása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9 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1 millió – </a:t>
            </a:r>
            <a:r>
              <a:rPr lang="hu-HU" sz="2400" b="1" dirty="0" err="1"/>
              <a:t>max</a:t>
            </a:r>
            <a:r>
              <a:rPr lang="hu-HU" sz="2400" b="1" dirty="0"/>
              <a:t>. 6 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 smtClean="0"/>
              <a:t>Benyújtási </a:t>
            </a:r>
            <a:r>
              <a:rPr lang="hu-HU" sz="2400" u="sng" dirty="0"/>
              <a:t>határidő:</a:t>
            </a:r>
            <a:r>
              <a:rPr lang="hu-HU" sz="2400" dirty="0"/>
              <a:t> 2018.12.10 napjától </a:t>
            </a:r>
            <a:r>
              <a:rPr lang="hu-HU" sz="2400" dirty="0" smtClean="0"/>
              <a:t>2019.02.08 napjáig.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252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38811" cy="7920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egész életen át tartó tanulás támogatása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6612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1800" b="1" u="sng" dirty="0" smtClean="0"/>
              <a:t>AZ EGÉSZ ÉLETEN ÁT TARTÓ TANULÁS TÁMOGATÁSA</a:t>
            </a:r>
          </a:p>
          <a:p>
            <a:pPr>
              <a:buFont typeface="+mj-lt"/>
              <a:buAutoNum type="alphaLcParenR"/>
            </a:pPr>
            <a:endParaRPr lang="hu-HU" sz="1800" b="1" u="sng" dirty="0"/>
          </a:p>
          <a:p>
            <a:pPr lvl="0" algn="just">
              <a:buFont typeface="+mj-lt"/>
              <a:buAutoNum type="arabicPeriod"/>
            </a:pPr>
            <a:r>
              <a:rPr lang="hu-HU" sz="1700" b="1" u="sng" dirty="0"/>
              <a:t>Idősek biztonságos életvitelét támogató programsorozat szervezése:</a:t>
            </a:r>
            <a:endParaRPr lang="hu-HU" sz="1700" u="sng" dirty="0"/>
          </a:p>
          <a:p>
            <a:pPr algn="just">
              <a:buFont typeface="+mj-lt"/>
              <a:buAutoNum type="alphaLcParenR"/>
            </a:pPr>
            <a:r>
              <a:rPr lang="hu-HU" sz="1700" dirty="0"/>
              <a:t> </a:t>
            </a:r>
            <a:r>
              <a:rPr lang="hu-HU" sz="1700" dirty="0" smtClean="0"/>
              <a:t>Időskorúak </a:t>
            </a:r>
            <a:r>
              <a:rPr lang="hu-HU" sz="1700" dirty="0"/>
              <a:t>számára szervezett bűnmegelőzést és közbiztonság javítását segítő programok megvalósítása;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Helyi bűnmegelőzési stratégiák kidolgozása és megvalósítása; 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A helyi közösség biztonságérzetét negatívan befolyásoló problémák megoldására alkalmas programok megvalósítása; 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Időskorúak önvédelmi képességeinek növelése, bevonás a település közbiztonságát növelő intézkedések kialakításába és megvalósításába; 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Időskorú lakosság biztonságérzetének javítását célzó intézkedések;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Bűnmegelőzési szakemberek, nevelési, oktatási és kulturális intézmények, továbbá fenntartóik, valamint civil szervezetek együttműködésének fokozását célzó programok;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A bűnözés okozta káros hatások csökkentését és a bűncselekményeket elszenvedő személyek társadalmi és erkölcsi sérelmeinek enyhítését célzó programok.</a:t>
            </a:r>
          </a:p>
          <a:p>
            <a:pPr marL="0" lvl="0" indent="0" algn="just">
              <a:buNone/>
            </a:pPr>
            <a:r>
              <a:rPr lang="hu-HU" sz="1700" b="1" dirty="0" smtClean="0"/>
              <a:t>2. </a:t>
            </a:r>
            <a:r>
              <a:rPr lang="hu-HU" sz="1700" b="1" u="sng" dirty="0" smtClean="0"/>
              <a:t>Aktív </a:t>
            </a:r>
            <a:r>
              <a:rPr lang="hu-HU" sz="1700" b="1" u="sng" dirty="0"/>
              <a:t>idősek számára szervezett képzési programok:</a:t>
            </a:r>
            <a:endParaRPr lang="hu-HU" sz="1700" u="sng" dirty="0"/>
          </a:p>
          <a:p>
            <a:pPr lvl="0" algn="just">
              <a:buFont typeface="+mj-lt"/>
              <a:buAutoNum type="alphaLcParenR"/>
            </a:pPr>
            <a:r>
              <a:rPr lang="hu-HU" sz="1700" dirty="0" smtClean="0"/>
              <a:t>Időskorúak </a:t>
            </a:r>
            <a:r>
              <a:rPr lang="hu-HU" sz="1700" dirty="0"/>
              <a:t>számára szervezett, a biztonságos életvitel elsajátítását célzó képzési programok;</a:t>
            </a:r>
          </a:p>
          <a:p>
            <a:pPr lvl="0" algn="just">
              <a:buFont typeface="+mj-lt"/>
              <a:buAutoNum type="alphaLcParenR"/>
            </a:pPr>
            <a:r>
              <a:rPr lang="hu-HU" sz="1700" dirty="0"/>
              <a:t>Szellemi és közösségi élet fejlesztését, ismeretanyag átadását szolgáló programok, képzések, kompetenciafejlesztő szolgáltatások megvalósítása.</a:t>
            </a:r>
          </a:p>
          <a:p>
            <a:pPr marL="0" indent="0">
              <a:buNone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24032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/>
          <a:lstStyle/>
          <a:p>
            <a:r>
              <a:rPr lang="hu-HU" dirty="0"/>
              <a:t>Az egész életen át tartó tanulás támogatása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u"/>
            </a:pPr>
            <a:r>
              <a:rPr lang="hu-HU" sz="2400" u="sng" dirty="0"/>
              <a:t>Rendelkezésre álló forrás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Keretösszeg: </a:t>
            </a:r>
            <a:r>
              <a:rPr lang="hu-HU" sz="2400" dirty="0" smtClean="0"/>
              <a:t>30 </a:t>
            </a:r>
            <a:r>
              <a:rPr lang="hu-HU" sz="2400" dirty="0"/>
              <a:t>millió Ft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Támogatás összege: </a:t>
            </a:r>
            <a:r>
              <a:rPr lang="hu-HU" sz="2400" b="1" dirty="0"/>
              <a:t>min. 1 millió – </a:t>
            </a:r>
            <a:r>
              <a:rPr lang="hu-HU" sz="2400" b="1" dirty="0" err="1"/>
              <a:t>max</a:t>
            </a:r>
            <a:r>
              <a:rPr lang="hu-HU" sz="2400" b="1" dirty="0"/>
              <a:t>. </a:t>
            </a:r>
            <a:r>
              <a:rPr lang="hu-HU" sz="2400" b="1" dirty="0" smtClean="0"/>
              <a:t>10 </a:t>
            </a:r>
            <a:r>
              <a:rPr lang="hu-HU" sz="2400" b="1" dirty="0"/>
              <a:t>millió Ft </a:t>
            </a:r>
          </a:p>
          <a:p>
            <a:pPr>
              <a:buFont typeface="Wingdings 3" panose="05040102010807070707" pitchFamily="18" charset="2"/>
              <a:buChar char="u"/>
            </a:pPr>
            <a:r>
              <a:rPr lang="hu-HU" sz="2400" dirty="0"/>
              <a:t>Előleg igényelhető (25% és 100%)</a:t>
            </a:r>
          </a:p>
          <a:p>
            <a:pPr algn="just"/>
            <a:endParaRPr lang="hu-HU" sz="2400" dirty="0"/>
          </a:p>
          <a:p>
            <a:pPr marL="0" indent="0" algn="just">
              <a:buNone/>
            </a:pPr>
            <a:r>
              <a:rPr lang="hu-HU" sz="2400" u="sng" dirty="0"/>
              <a:t>Benyújtási határidő:</a:t>
            </a:r>
            <a:r>
              <a:rPr lang="hu-HU" sz="2400" dirty="0"/>
              <a:t> </a:t>
            </a:r>
            <a:r>
              <a:rPr lang="hu-HU" sz="2400" dirty="0" smtClean="0"/>
              <a:t>2019.01.09 </a:t>
            </a:r>
            <a:r>
              <a:rPr lang="hu-HU" sz="2400" dirty="0"/>
              <a:t>napjától </a:t>
            </a:r>
            <a:r>
              <a:rPr lang="hu-HU" sz="2400" dirty="0" smtClean="0"/>
              <a:t>2019.03.14 </a:t>
            </a:r>
            <a:r>
              <a:rPr lang="hu-HU" sz="2400" dirty="0"/>
              <a:t>napjáig</a:t>
            </a:r>
            <a:r>
              <a:rPr lang="hu-HU" sz="2400" dirty="0" smtClean="0"/>
              <a:t>.</a:t>
            </a:r>
          </a:p>
          <a:p>
            <a:pPr marL="0" indent="0" algn="just">
              <a:buNone/>
            </a:pPr>
            <a:r>
              <a:rPr lang="hu-HU" sz="2400" dirty="0" smtClean="0"/>
              <a:t>Értékelési határnapok: 	2019.02.11.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			2019.03.14.</a:t>
            </a:r>
          </a:p>
          <a:p>
            <a:pPr marL="0" indent="0" algn="just">
              <a:buNone/>
            </a:pPr>
            <a:r>
              <a:rPr lang="hu-HU" sz="2400" dirty="0"/>
              <a:t>	</a:t>
            </a:r>
            <a:r>
              <a:rPr lang="hu-HU" sz="2400" dirty="0" smtClean="0"/>
              <a:t>			</a:t>
            </a:r>
            <a:endParaRPr lang="hu-HU" sz="2400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3084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1039</Words>
  <Application>Microsoft Office PowerPoint</Application>
  <PresentationFormat>Diavetítés a képernyőre (4:3 oldalarány)</PresentationFormat>
  <Paragraphs>149</Paragraphs>
  <Slides>17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Wingdings 3</vt:lpstr>
      <vt:lpstr>Office-téma</vt:lpstr>
      <vt:lpstr>Clld helyi felhívások top-7.1.1-16-h-004</vt:lpstr>
      <vt:lpstr>CLLD – Közösségvezérelt helyi fejlesztések</vt:lpstr>
      <vt:lpstr>Diósgyőri horizont – megjelent helyi felhívások</vt:lpstr>
      <vt:lpstr>A KÖZÖSSÉGI GAZDASÁG, A HELYI TERMÉKEK, HAGYOMÁNYOK TÁMOGATÁSA</vt:lpstr>
      <vt:lpstr>A KÖZÖSSÉGI GAZDASÁG, A HELYI TERMÉKEK, HAGYOMÁNYOK TÁMOGATÁSA</vt:lpstr>
      <vt:lpstr>Közösségi kertek, zöldfelületek, tanösvények kialakítása</vt:lpstr>
      <vt:lpstr>Közösségi kertek, zöldfelületek, tanösvények kialakítása</vt:lpstr>
      <vt:lpstr>Az egész életen át tartó tanulás támogatása</vt:lpstr>
      <vt:lpstr>Az egész életen át tartó tanulás támogatása</vt:lpstr>
      <vt:lpstr>A közösséget erősítő médiatartalmak fejlesztése</vt:lpstr>
      <vt:lpstr>A közösséget erősítő médiatartalmak fejlesztése</vt:lpstr>
      <vt:lpstr>A közösséget erősítő médiatartalmak fejlesztése</vt:lpstr>
      <vt:lpstr>Főbb Műszaki – szakmai elvárások</vt:lpstr>
      <vt:lpstr>Elszámolható költségek</vt:lpstr>
      <vt:lpstr>Megvalósítás időigénye, ütemezése</vt:lpstr>
      <vt:lpstr>További információk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Bene Tímea</cp:lastModifiedBy>
  <cp:revision>83</cp:revision>
  <cp:lastPrinted>2018-08-14T12:57:33Z</cp:lastPrinted>
  <dcterms:created xsi:type="dcterms:W3CDTF">2014-03-03T11:13:53Z</dcterms:created>
  <dcterms:modified xsi:type="dcterms:W3CDTF">2019-02-05T07:30:42Z</dcterms:modified>
</cp:coreProperties>
</file>