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9" r:id="rId3"/>
    <p:sldId id="277" r:id="rId4"/>
    <p:sldId id="260" r:id="rId5"/>
    <p:sldId id="278" r:id="rId6"/>
    <p:sldId id="261" r:id="rId7"/>
    <p:sldId id="279" r:id="rId8"/>
    <p:sldId id="262" r:id="rId9"/>
    <p:sldId id="263" r:id="rId10"/>
    <p:sldId id="264" r:id="rId11"/>
    <p:sldId id="280" r:id="rId12"/>
    <p:sldId id="281" r:id="rId13"/>
    <p:sldId id="265" r:id="rId14"/>
    <p:sldId id="269" r:id="rId15"/>
    <p:sldId id="271" r:id="rId16"/>
    <p:sldId id="276" r:id="rId17"/>
    <p:sldId id="258" r:id="rId1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 snapToObjects="1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BDE17-807C-49A2-93B2-DEF195D205ED}" type="datetimeFigureOut">
              <a:rPr lang="hu-HU" smtClean="0"/>
              <a:t>2019. 02. 05.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E5B9B4-B6BC-4A40-99B5-4DEFB89117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6348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t>2019. 02. 05.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2019. 02. 05.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2019. 02. 05.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2019. 02. 05.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2019. 02. 05.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2019. 02. 05.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2019. 02. 05.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2019. 02. 05.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t>2019. 02. 05.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osgyorclld.hu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osgyorclld.hu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1412776"/>
            <a:ext cx="9144000" cy="1440160"/>
          </a:xfrm>
        </p:spPr>
        <p:txBody>
          <a:bodyPr/>
          <a:lstStyle/>
          <a:p>
            <a:pPr algn="ctr"/>
            <a:r>
              <a:rPr lang="hu-HU" sz="3200" dirty="0" err="1" smtClean="0"/>
              <a:t>Clld</a:t>
            </a:r>
            <a:r>
              <a:rPr lang="hu-HU" sz="3200" dirty="0" smtClean="0"/>
              <a:t> helyi felhívások</a:t>
            </a:r>
            <a:r>
              <a:rPr lang="hu-HU" sz="3200" dirty="0"/>
              <a:t/>
            </a:r>
            <a:br>
              <a:rPr lang="hu-HU" sz="3200" dirty="0"/>
            </a:br>
            <a:r>
              <a:rPr lang="hu-HU" sz="3200" dirty="0" smtClean="0"/>
              <a:t>top-7.1.1-16-h-004</a:t>
            </a:r>
            <a:endParaRPr lang="hu-HU" sz="3200" dirty="0"/>
          </a:p>
        </p:txBody>
      </p:sp>
      <p:sp>
        <p:nvSpPr>
          <p:cNvPr id="4" name="Alcím 2"/>
          <p:cNvSpPr txBox="1">
            <a:spLocks/>
          </p:cNvSpPr>
          <p:nvPr/>
        </p:nvSpPr>
        <p:spPr>
          <a:xfrm>
            <a:off x="0" y="5566928"/>
            <a:ext cx="5083213" cy="1052736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b="1" dirty="0" smtClean="0">
              <a:latin typeface="Georgia" panose="02040502050405020303" pitchFamily="18" charset="0"/>
            </a:endParaRPr>
          </a:p>
          <a:p>
            <a:endParaRPr lang="hu-HU" b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hu-HU" sz="72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Diósgyőri Horizont Helyi Közösség Helyi Akciócsoport</a:t>
            </a:r>
          </a:p>
          <a:p>
            <a:pPr marL="0" indent="0">
              <a:buNone/>
            </a:pPr>
            <a:r>
              <a:rPr lang="hu-HU" sz="72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2019.01.29.</a:t>
            </a:r>
            <a:endParaRPr lang="hu-HU" sz="72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pic>
        <p:nvPicPr>
          <p:cNvPr id="6" name="Kép 5" descr="C:\Users\miklos.viktor.HIVATAL\Desktop\CLLD DIO¦üSGYO¦őR Fekvo¦ő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4608" y="3249294"/>
            <a:ext cx="2961568" cy="6943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9770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36104"/>
          </a:xfrm>
        </p:spPr>
        <p:txBody>
          <a:bodyPr>
            <a:normAutofit/>
          </a:bodyPr>
          <a:lstStyle/>
          <a:p>
            <a:r>
              <a:rPr lang="hu-HU" dirty="0" smtClean="0"/>
              <a:t>A közösséget erősítő médiatartalmak fejlesztése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hu-HU" sz="2000" b="1" u="sng" dirty="0" smtClean="0"/>
              <a:t>A KÖZÖSSÉGET ERŐSÍTŐ MÉDIATARTALMAK FEJLESZTÉSE</a:t>
            </a:r>
          </a:p>
          <a:p>
            <a:pPr marL="0" indent="0" algn="just">
              <a:buNone/>
            </a:pPr>
            <a:endParaRPr lang="hu-HU" sz="2000" b="1" u="sng" dirty="0" smtClean="0"/>
          </a:p>
          <a:p>
            <a:pPr marL="0" indent="0" algn="just">
              <a:buNone/>
            </a:pPr>
            <a:r>
              <a:rPr lang="hu-HU" sz="2000" b="1" u="sng" dirty="0" smtClean="0"/>
              <a:t>1. A </a:t>
            </a:r>
            <a:r>
              <a:rPr lang="hu-HU" sz="2000" b="1" u="sng" dirty="0"/>
              <a:t>Miskolci Filmklub létrehozása és programjainak támogatása</a:t>
            </a:r>
          </a:p>
          <a:p>
            <a:pPr marL="457200" indent="-457200" algn="just">
              <a:buAutoNum type="alphaLcParenR"/>
            </a:pPr>
            <a:r>
              <a:rPr lang="hu-HU" sz="2000" dirty="0" smtClean="0"/>
              <a:t>A </a:t>
            </a:r>
            <a:r>
              <a:rPr lang="hu-HU" sz="2000" dirty="0"/>
              <a:t>helyi közösségek széles rétegeit bevonó, számukra a filmművészeti </a:t>
            </a:r>
            <a:r>
              <a:rPr lang="hu-HU" sz="2000" dirty="0" smtClean="0"/>
              <a:t>kultúrát megismertető</a:t>
            </a:r>
            <a:r>
              <a:rPr lang="hu-HU" sz="2000" dirty="0"/>
              <a:t>, </a:t>
            </a:r>
            <a:r>
              <a:rPr lang="hu-HU" sz="2000" dirty="0" smtClean="0"/>
              <a:t>rendszeresen programokat kínáló Miskolci Fim klub létrehozása</a:t>
            </a:r>
          </a:p>
          <a:p>
            <a:pPr marL="0" indent="0" algn="just">
              <a:buNone/>
            </a:pPr>
            <a:endParaRPr lang="hu-HU" sz="2000" dirty="0"/>
          </a:p>
          <a:p>
            <a:pPr marL="271463" indent="-271463" algn="just">
              <a:buNone/>
            </a:pPr>
            <a:r>
              <a:rPr lang="hu-HU" sz="2000" b="1" u="sng" dirty="0" smtClean="0"/>
              <a:t>2. Helyi </a:t>
            </a:r>
            <a:r>
              <a:rPr lang="hu-HU" sz="2000" b="1" u="sng" dirty="0"/>
              <a:t>értékeket bemutató médiatár létrehozása, digitális tartalmak előállítása</a:t>
            </a:r>
          </a:p>
          <a:p>
            <a:pPr marL="542925" indent="-457200" algn="just">
              <a:buFont typeface="+mj-lt"/>
              <a:buAutoNum type="alphaLcParenR"/>
              <a:tabLst>
                <a:tab pos="442913" algn="l"/>
              </a:tabLst>
            </a:pPr>
            <a:r>
              <a:rPr lang="hu-HU" sz="2000" dirty="0" smtClean="0"/>
              <a:t>A </a:t>
            </a:r>
            <a:r>
              <a:rPr lang="hu-HU" sz="2000" dirty="0"/>
              <a:t>lakosság bevonását célzó akciók, a helyi kötődést és büszkeséget </a:t>
            </a:r>
            <a:r>
              <a:rPr lang="hu-HU" sz="2000" dirty="0" smtClean="0"/>
              <a:t>erősítő digitális tartalomfejlesztés </a:t>
            </a:r>
            <a:r>
              <a:rPr lang="hu-HU" sz="2000" dirty="0"/>
              <a:t>és </a:t>
            </a:r>
            <a:r>
              <a:rPr lang="hu-HU" sz="2000" dirty="0" smtClean="0"/>
              <a:t>a közösséget </a:t>
            </a:r>
            <a:r>
              <a:rPr lang="hu-HU" sz="2000" dirty="0"/>
              <a:t>építő </a:t>
            </a:r>
            <a:r>
              <a:rPr lang="hu-HU" sz="2000" dirty="0" smtClean="0"/>
              <a:t>tartalmak </a:t>
            </a:r>
            <a:r>
              <a:rPr lang="hu-HU" sz="2000" dirty="0"/>
              <a:t>(pl.: </a:t>
            </a:r>
            <a:r>
              <a:rPr lang="hu-HU" sz="2000" dirty="0" smtClean="0"/>
              <a:t>fényképek</a:t>
            </a:r>
            <a:r>
              <a:rPr lang="hu-HU" sz="2000" dirty="0"/>
              <a:t>, videók, </a:t>
            </a:r>
            <a:r>
              <a:rPr lang="hu-HU" sz="2000" dirty="0" err="1"/>
              <a:t>blogok</a:t>
            </a:r>
            <a:r>
              <a:rPr lang="hu-HU" sz="2000" dirty="0"/>
              <a:t>, </a:t>
            </a:r>
            <a:r>
              <a:rPr lang="hu-HU" sz="2000" dirty="0" err="1" smtClean="0"/>
              <a:t>vlogok</a:t>
            </a:r>
            <a:r>
              <a:rPr lang="hu-HU" sz="2000" dirty="0" smtClean="0"/>
              <a:t>, stb.) előállítása</a:t>
            </a:r>
            <a:r>
              <a:rPr lang="hu-HU" sz="2000" dirty="0"/>
              <a:t>.</a:t>
            </a:r>
          </a:p>
          <a:p>
            <a:pPr marL="542925" indent="-457200" algn="just">
              <a:buFont typeface="+mj-lt"/>
              <a:buAutoNum type="alphaLcParenR"/>
              <a:tabLst>
                <a:tab pos="442913" algn="l"/>
              </a:tabLst>
            </a:pPr>
            <a:r>
              <a:rPr lang="hu-HU" sz="2000" dirty="0" smtClean="0"/>
              <a:t>A </a:t>
            </a:r>
            <a:r>
              <a:rPr lang="hu-HU" sz="2000" dirty="0"/>
              <a:t>helyi értékeket bemutató iratanyagok digitalizálása, akkreditációs, </a:t>
            </a:r>
            <a:r>
              <a:rPr lang="hu-HU" sz="2000" dirty="0" smtClean="0"/>
              <a:t>nyilvántartásba </a:t>
            </a:r>
            <a:r>
              <a:rPr lang="hu-HU" sz="2000" dirty="0"/>
              <a:t>vételi </a:t>
            </a:r>
            <a:r>
              <a:rPr lang="hu-HU" sz="2000" dirty="0" smtClean="0"/>
              <a:t>tevékenységek </a:t>
            </a:r>
            <a:r>
              <a:rPr lang="hu-HU" sz="2000" dirty="0"/>
              <a:t>(pl.: meglévő iratanyagok </a:t>
            </a:r>
            <a:r>
              <a:rPr lang="hu-HU" sz="2000" dirty="0" smtClean="0"/>
              <a:t>digitalizálása, </a:t>
            </a:r>
            <a:r>
              <a:rPr lang="hu-HU" sz="2000" dirty="0"/>
              <a:t>stb.). </a:t>
            </a:r>
            <a:endParaRPr lang="hu-HU" sz="2000" dirty="0" smtClean="0"/>
          </a:p>
          <a:p>
            <a:pPr marL="542925" indent="-457200" algn="just">
              <a:buFont typeface="+mj-lt"/>
              <a:buAutoNum type="alphaLcParenR"/>
              <a:tabLst>
                <a:tab pos="442913" algn="l"/>
              </a:tabLst>
            </a:pPr>
            <a:r>
              <a:rPr lang="hu-HU" sz="2000" dirty="0" smtClean="0"/>
              <a:t>Médiatár</a:t>
            </a:r>
            <a:r>
              <a:rPr lang="hu-HU" sz="2000" dirty="0"/>
              <a:t>, </a:t>
            </a:r>
            <a:r>
              <a:rPr lang="hu-HU" sz="2000" dirty="0" smtClean="0"/>
              <a:t>online </a:t>
            </a:r>
            <a:r>
              <a:rPr lang="hu-HU" sz="2000" dirty="0"/>
              <a:t>tartalom- </a:t>
            </a:r>
            <a:r>
              <a:rPr lang="hu-HU" sz="2000" dirty="0" smtClean="0"/>
              <a:t>és </a:t>
            </a:r>
            <a:r>
              <a:rPr lang="hu-HU" sz="2000" dirty="0"/>
              <a:t>tudásmenedzsment rendszerek kialakítása, létrehozása</a:t>
            </a:r>
          </a:p>
          <a:p>
            <a:pPr marL="0" indent="0" algn="just">
              <a:buNone/>
            </a:pPr>
            <a:r>
              <a:rPr lang="hu-HU" sz="2000" dirty="0" smtClean="0"/>
              <a:t> </a:t>
            </a:r>
            <a:endParaRPr lang="hu-HU" sz="2000" dirty="0"/>
          </a:p>
          <a:p>
            <a:pPr marL="0" indent="0" algn="just">
              <a:buNone/>
            </a:pPr>
            <a:endParaRPr lang="hu-HU" sz="2000" b="1" u="sng" dirty="0"/>
          </a:p>
        </p:txBody>
      </p:sp>
    </p:spTree>
    <p:extLst>
      <p:ext uri="{BB962C8B-B14F-4D97-AF65-F5344CB8AC3E}">
        <p14:creationId xmlns:p14="http://schemas.microsoft.com/office/powerpoint/2010/main" val="1012060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238811" cy="936104"/>
          </a:xfrm>
        </p:spPr>
        <p:txBody>
          <a:bodyPr>
            <a:normAutofit/>
          </a:bodyPr>
          <a:lstStyle/>
          <a:p>
            <a:r>
              <a:rPr lang="hu-HU" dirty="0"/>
              <a:t>A közösséget erősítő médiatartalmak fejlesztése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hu-HU" sz="3800" b="1" u="sng" dirty="0" smtClean="0"/>
              <a:t>3. A </a:t>
            </a:r>
            <a:r>
              <a:rPr lang="hu-HU" sz="3800" b="1" u="sng" dirty="0"/>
              <a:t>helyi hagyományokhoz kapcsolódó kiadványok </a:t>
            </a:r>
            <a:r>
              <a:rPr lang="hu-HU" sz="3800" b="1" u="sng" dirty="0" smtClean="0"/>
              <a:t>megjelentetése</a:t>
            </a:r>
          </a:p>
          <a:p>
            <a:pPr marL="0" indent="0" algn="just">
              <a:buNone/>
            </a:pPr>
            <a:endParaRPr lang="hu-HU" sz="3800" b="1" u="sng" dirty="0" smtClean="0"/>
          </a:p>
          <a:p>
            <a:pPr marL="514350" indent="-514350" algn="just">
              <a:buFont typeface="+mj-lt"/>
              <a:buAutoNum type="alphaLcParenR"/>
            </a:pPr>
            <a:r>
              <a:rPr lang="hu-HU" sz="3400" dirty="0" smtClean="0"/>
              <a:t>A </a:t>
            </a:r>
            <a:r>
              <a:rPr lang="hu-HU" sz="3400" dirty="0"/>
              <a:t>lakosság bevonását célzó akciók, a helyi kötődést és büszkeséget </a:t>
            </a:r>
            <a:r>
              <a:rPr lang="hu-HU" sz="3400" dirty="0" smtClean="0"/>
              <a:t>erősítő tartalomfejlesztés és kiadványok megjelentetése nyomtatott </a:t>
            </a:r>
            <a:r>
              <a:rPr lang="hu-HU" sz="3400" dirty="0"/>
              <a:t>vagy elektronikus, illetve </a:t>
            </a:r>
            <a:r>
              <a:rPr lang="hu-HU" sz="3400" dirty="0" smtClean="0"/>
              <a:t>internetes formában. </a:t>
            </a:r>
            <a:endParaRPr lang="hu-HU" sz="3400" dirty="0"/>
          </a:p>
          <a:p>
            <a:pPr marL="514350" indent="-514350" algn="just">
              <a:buFont typeface="+mj-lt"/>
              <a:buAutoNum type="alphaLcParenR"/>
            </a:pPr>
            <a:r>
              <a:rPr lang="hu-HU" sz="3400" dirty="0" smtClean="0"/>
              <a:t>Kutatások</a:t>
            </a:r>
            <a:r>
              <a:rPr lang="hu-HU" sz="3400" dirty="0"/>
              <a:t>, tanulmányok </a:t>
            </a:r>
            <a:r>
              <a:rPr lang="hu-HU" sz="3400" dirty="0" smtClean="0"/>
              <a:t>készítése, bővítése, szakmai-tartalmak kialakítása. </a:t>
            </a:r>
            <a:endParaRPr lang="hu-HU" sz="3400" dirty="0"/>
          </a:p>
          <a:p>
            <a:pPr marL="514350" indent="-514350" algn="just">
              <a:buFont typeface="+mj-lt"/>
              <a:buAutoNum type="alphaLcParenR"/>
            </a:pPr>
            <a:r>
              <a:rPr lang="hu-HU" sz="3400" dirty="0" smtClean="0"/>
              <a:t>A </a:t>
            </a:r>
            <a:r>
              <a:rPr lang="hu-HU" sz="3400" dirty="0"/>
              <a:t>helyi közösségek munkáját segítő bemutatkozó és népszerűsítő tartalmak, </a:t>
            </a:r>
            <a:r>
              <a:rPr lang="hu-HU" sz="3400" dirty="0" smtClean="0"/>
              <a:t>kiadványok létrehozása</a:t>
            </a:r>
            <a:r>
              <a:rPr lang="hu-HU" sz="3400" dirty="0"/>
              <a:t>, </a:t>
            </a:r>
            <a:r>
              <a:rPr lang="hu-HU" sz="3400" dirty="0" smtClean="0"/>
              <a:t>fejlesztése.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hu-HU" sz="3400" dirty="0" smtClean="0"/>
              <a:t>A </a:t>
            </a:r>
            <a:r>
              <a:rPr lang="hu-HU" sz="3400" dirty="0"/>
              <a:t>civil </a:t>
            </a:r>
            <a:r>
              <a:rPr lang="hu-HU" sz="3400" dirty="0" smtClean="0"/>
              <a:t>közösségek </a:t>
            </a:r>
            <a:r>
              <a:rPr lang="hu-HU" sz="3400" dirty="0"/>
              <a:t>megjelenését, megismerését elősegítő nyomdai és kreatív gyártó </a:t>
            </a:r>
            <a:r>
              <a:rPr lang="hu-HU" sz="3400" dirty="0" smtClean="0"/>
              <a:t>tevékenységek </a:t>
            </a:r>
            <a:r>
              <a:rPr lang="hu-HU" sz="3400" dirty="0"/>
              <a:t>megvalósítása </a:t>
            </a:r>
            <a:r>
              <a:rPr lang="hu-HU" sz="3400" dirty="0" smtClean="0"/>
              <a:t>(pl</a:t>
            </a:r>
            <a:r>
              <a:rPr lang="hu-HU" sz="3400" dirty="0"/>
              <a:t>.: </a:t>
            </a:r>
            <a:r>
              <a:rPr lang="hu-HU" sz="3400" dirty="0" smtClean="0"/>
              <a:t>kiadványok</a:t>
            </a:r>
            <a:r>
              <a:rPr lang="hu-HU" sz="3400" dirty="0"/>
              <a:t>, szórólapok, installációk </a:t>
            </a:r>
            <a:r>
              <a:rPr lang="hu-HU" sz="3400" dirty="0" smtClean="0"/>
              <a:t>gyártása, </a:t>
            </a:r>
            <a:r>
              <a:rPr lang="hu-HU" sz="3400" dirty="0"/>
              <a:t>stb.). </a:t>
            </a:r>
          </a:p>
          <a:p>
            <a:pPr marL="0" indent="0" algn="just">
              <a:buNone/>
            </a:pPr>
            <a:endParaRPr lang="hu-HU" sz="3800" b="1" u="sng" dirty="0" smtClean="0"/>
          </a:p>
          <a:p>
            <a:pPr marL="0" indent="0" algn="just">
              <a:buNone/>
            </a:pPr>
            <a:r>
              <a:rPr lang="hu-HU" sz="3800" b="1" u="sng" dirty="0" smtClean="0"/>
              <a:t>4. A </a:t>
            </a:r>
            <a:r>
              <a:rPr lang="hu-HU" sz="3800" b="1" u="sng" dirty="0"/>
              <a:t>helyi értékek megjelenése, a város identitás és imázs médiában, interneten és közösségi </a:t>
            </a:r>
            <a:r>
              <a:rPr lang="hu-HU" sz="3800" b="1" u="sng" dirty="0" smtClean="0"/>
              <a:t>oldalakon </a:t>
            </a:r>
            <a:r>
              <a:rPr lang="hu-HU" sz="3800" b="1" u="sng" dirty="0"/>
              <a:t>történő erősítése </a:t>
            </a:r>
            <a:r>
              <a:rPr lang="hu-HU" sz="3800" b="1" u="sng" dirty="0" smtClean="0"/>
              <a:t>esetén</a:t>
            </a:r>
          </a:p>
          <a:p>
            <a:pPr marL="742950" indent="-742950" algn="just">
              <a:buAutoNum type="arabicPeriod" startAt="4"/>
            </a:pPr>
            <a:endParaRPr lang="hu-HU" sz="3800" b="1" u="sng" dirty="0"/>
          </a:p>
          <a:p>
            <a:pPr marL="514350" indent="-514350" algn="just">
              <a:buFont typeface="+mj-lt"/>
              <a:buAutoNum type="alphaLcParenR"/>
            </a:pPr>
            <a:r>
              <a:rPr lang="hu-HU" sz="3400" dirty="0" smtClean="0"/>
              <a:t>A </a:t>
            </a:r>
            <a:r>
              <a:rPr lang="hu-HU" sz="3400" dirty="0"/>
              <a:t>civil közösségek megjelenését, a városi identitás és imázs </a:t>
            </a:r>
            <a:r>
              <a:rPr lang="hu-HU" sz="3400" dirty="0" smtClean="0"/>
              <a:t>fejlesztését elősegítő kreatív grafikai </a:t>
            </a:r>
            <a:r>
              <a:rPr lang="hu-HU" sz="3400" dirty="0"/>
              <a:t>és szövegírási tevékenységek megvalósítása (pl.: arculattervezés, </a:t>
            </a:r>
            <a:r>
              <a:rPr lang="hu-HU" sz="3400" dirty="0" smtClean="0"/>
              <a:t>szövegírás-fordítás</a:t>
            </a:r>
            <a:r>
              <a:rPr lang="hu-HU" sz="3400" dirty="0"/>
              <a:t>, kiadványok tervezése, kreatív eszközök, installációk tervezése, internetes </a:t>
            </a:r>
            <a:r>
              <a:rPr lang="hu-HU" sz="3400" dirty="0" smtClean="0"/>
              <a:t>weboldaluk </a:t>
            </a:r>
            <a:r>
              <a:rPr lang="hu-HU" sz="3400" dirty="0"/>
              <a:t>fejlesztése, stb</a:t>
            </a:r>
            <a:r>
              <a:rPr lang="hu-HU" sz="3400" dirty="0" smtClean="0"/>
              <a:t>.)</a:t>
            </a:r>
            <a:endParaRPr lang="hu-HU" sz="3400" dirty="0"/>
          </a:p>
          <a:p>
            <a:pPr marL="514350" indent="-514350" algn="just">
              <a:buFont typeface="+mj-lt"/>
              <a:buAutoNum type="alphaLcParenR"/>
            </a:pPr>
            <a:r>
              <a:rPr lang="hu-HU" sz="3400" dirty="0"/>
              <a:t>A lakosság bevonását célzó akciók, a helyi </a:t>
            </a:r>
            <a:r>
              <a:rPr lang="hu-HU" sz="3400" dirty="0" err="1" smtClean="0"/>
              <a:t>értékekek</a:t>
            </a:r>
            <a:r>
              <a:rPr lang="hu-HU" sz="3400" dirty="0" smtClean="0"/>
              <a:t> közzé </a:t>
            </a:r>
            <a:r>
              <a:rPr lang="hu-HU" sz="3400" dirty="0"/>
              <a:t>tétele </a:t>
            </a:r>
            <a:r>
              <a:rPr lang="hu-HU" sz="3400" dirty="0" smtClean="0"/>
              <a:t>elektronikus kommunikációs felületeken és </a:t>
            </a:r>
            <a:r>
              <a:rPr lang="hu-HU" sz="3400" dirty="0"/>
              <a:t>a </a:t>
            </a:r>
            <a:r>
              <a:rPr lang="hu-HU" sz="3400" dirty="0" smtClean="0"/>
              <a:t>médiában (pl</a:t>
            </a:r>
            <a:r>
              <a:rPr lang="hu-HU" sz="3400" dirty="0"/>
              <a:t>.: </a:t>
            </a:r>
            <a:r>
              <a:rPr lang="hu-HU" sz="3400" dirty="0" err="1"/>
              <a:t>ledfal</a:t>
            </a:r>
            <a:r>
              <a:rPr lang="hu-HU" sz="3400" dirty="0"/>
              <a:t>, internet, televízió, stb.).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hu-HU" sz="3400" dirty="0" smtClean="0"/>
              <a:t>Városmarketing </a:t>
            </a:r>
            <a:r>
              <a:rPr lang="hu-HU" sz="3400" dirty="0"/>
              <a:t>célú akciók</a:t>
            </a:r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15940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238811" cy="936104"/>
          </a:xfrm>
        </p:spPr>
        <p:txBody>
          <a:bodyPr>
            <a:normAutofit/>
          </a:bodyPr>
          <a:lstStyle/>
          <a:p>
            <a:r>
              <a:rPr lang="hu-HU" dirty="0"/>
              <a:t>A közösséget erősítő médiatartalmak fejlesztése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anose="05040102010807070707" pitchFamily="18" charset="2"/>
              <a:buChar char="u"/>
            </a:pPr>
            <a:r>
              <a:rPr lang="hu-HU" sz="2400" u="sng" dirty="0"/>
              <a:t>Rendelkezésre álló forrás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400" dirty="0"/>
              <a:t>Keretösszeg: </a:t>
            </a:r>
            <a:r>
              <a:rPr lang="hu-HU" sz="2400" dirty="0" smtClean="0"/>
              <a:t> 19,2 millió </a:t>
            </a:r>
            <a:r>
              <a:rPr lang="hu-HU" sz="2400" dirty="0"/>
              <a:t>Ft</a:t>
            </a:r>
          </a:p>
          <a:p>
            <a:pPr>
              <a:buFont typeface="Wingdings 3" panose="05040102010807070707" pitchFamily="18" charset="2"/>
              <a:buChar char="u"/>
            </a:pPr>
            <a:r>
              <a:rPr lang="hu-HU" sz="2400" dirty="0"/>
              <a:t>Támogatás összege: </a:t>
            </a:r>
            <a:r>
              <a:rPr lang="hu-HU" sz="2400" b="1" dirty="0"/>
              <a:t>min. 1 millió – </a:t>
            </a:r>
            <a:r>
              <a:rPr lang="hu-HU" sz="2400" b="1" dirty="0" err="1"/>
              <a:t>max</a:t>
            </a:r>
            <a:r>
              <a:rPr lang="hu-HU" sz="2400" b="1" dirty="0"/>
              <a:t>. 5</a:t>
            </a:r>
            <a:r>
              <a:rPr lang="hu-HU" sz="2400" b="1" dirty="0" smtClean="0"/>
              <a:t> </a:t>
            </a:r>
            <a:r>
              <a:rPr lang="hu-HU" sz="2400" b="1" dirty="0"/>
              <a:t>millió Ft </a:t>
            </a:r>
          </a:p>
          <a:p>
            <a:pPr>
              <a:buFont typeface="Wingdings 3" panose="05040102010807070707" pitchFamily="18" charset="2"/>
              <a:buChar char="u"/>
            </a:pPr>
            <a:r>
              <a:rPr lang="hu-HU" sz="2400" dirty="0"/>
              <a:t>Előleg igényelhető (25% és 100%)</a:t>
            </a:r>
          </a:p>
          <a:p>
            <a:pPr algn="just"/>
            <a:endParaRPr lang="hu-HU" sz="2400" dirty="0"/>
          </a:p>
          <a:p>
            <a:pPr marL="0" indent="0" algn="just">
              <a:buNone/>
            </a:pPr>
            <a:r>
              <a:rPr lang="hu-HU" sz="2400" u="sng" dirty="0"/>
              <a:t>Benyújtási határidő:</a:t>
            </a:r>
            <a:r>
              <a:rPr lang="hu-HU" sz="2400" dirty="0"/>
              <a:t> </a:t>
            </a:r>
            <a:r>
              <a:rPr lang="hu-HU" sz="2400" dirty="0" smtClean="0"/>
              <a:t>2018.12.27 </a:t>
            </a:r>
            <a:r>
              <a:rPr lang="hu-HU" sz="2400" dirty="0"/>
              <a:t>napjától </a:t>
            </a:r>
            <a:r>
              <a:rPr lang="hu-HU" sz="2400" dirty="0" smtClean="0"/>
              <a:t>2019.02.27 </a:t>
            </a:r>
            <a:r>
              <a:rPr lang="hu-HU" sz="2400" dirty="0"/>
              <a:t>napjáig.</a:t>
            </a:r>
          </a:p>
          <a:p>
            <a:pPr marL="0" indent="0" algn="just">
              <a:buNone/>
            </a:pPr>
            <a:r>
              <a:rPr lang="hu-HU" sz="2400" dirty="0"/>
              <a:t>Értékelési határnapok: 	</a:t>
            </a:r>
            <a:r>
              <a:rPr lang="hu-HU" sz="2400" dirty="0" smtClean="0"/>
              <a:t>2019.01.27.</a:t>
            </a:r>
            <a:endParaRPr lang="hu-HU" sz="2400" dirty="0"/>
          </a:p>
          <a:p>
            <a:pPr marL="0" indent="0" algn="just">
              <a:buNone/>
            </a:pPr>
            <a:r>
              <a:rPr lang="hu-HU" sz="2400" dirty="0"/>
              <a:t>				</a:t>
            </a:r>
            <a:r>
              <a:rPr lang="hu-HU" sz="2400" dirty="0" smtClean="0"/>
              <a:t>2019.02.27.</a:t>
            </a:r>
            <a:endParaRPr lang="hu-HU" sz="24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24590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363272" cy="936104"/>
          </a:xfrm>
        </p:spPr>
        <p:txBody>
          <a:bodyPr/>
          <a:lstStyle/>
          <a:p>
            <a:r>
              <a:rPr lang="hu-HU" dirty="0" smtClean="0"/>
              <a:t>Főbb Műszaki – szakmai elvárások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47989" y="1268760"/>
            <a:ext cx="8363272" cy="5589240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hu-HU" sz="2900" dirty="0"/>
              <a:t>A fejlesztés során </a:t>
            </a:r>
            <a:r>
              <a:rPr lang="hu-HU" sz="2900" b="1" dirty="0"/>
              <a:t>minimum 1 támogatható tevékenység</a:t>
            </a:r>
            <a:r>
              <a:rPr lang="hu-HU" sz="2900" dirty="0"/>
              <a:t>et kell megvalósítani</a:t>
            </a:r>
          </a:p>
          <a:p>
            <a:pPr marL="357188" lvl="1" algn="just" fontAlgn="base">
              <a:buFont typeface="Wingdings" panose="05000000000000000000" pitchFamily="2" charset="2"/>
              <a:buChar char="v"/>
            </a:pPr>
            <a:r>
              <a:rPr lang="hu-HU" sz="2900" dirty="0" smtClean="0"/>
              <a:t>A </a:t>
            </a:r>
            <a:r>
              <a:rPr lang="hu-HU" sz="2900" dirty="0"/>
              <a:t>helyi identitás és lokálpatriotizmus erősítése érdekében Miskolc város új arculatát, „Miskolc a Te helyed!” logót és/vagy szlogent a megvalósítás helyén feltüntetni szükséges.</a:t>
            </a:r>
          </a:p>
          <a:p>
            <a:pPr marL="357188" lvl="1" algn="just" fontAlgn="base">
              <a:buFont typeface="Wingdings" panose="05000000000000000000" pitchFamily="2" charset="2"/>
              <a:buChar char="v"/>
            </a:pPr>
            <a:r>
              <a:rPr lang="hu-HU" sz="2900" dirty="0"/>
              <a:t>A megvalósítani kívánt tevékenységhez szükséges a megfelelő szakhatóság </a:t>
            </a:r>
            <a:r>
              <a:rPr lang="hu-HU" sz="2900" dirty="0" smtClean="0"/>
              <a:t>hozzájárulása (amennyiben releváns).</a:t>
            </a:r>
            <a:endParaRPr lang="hu-HU" sz="2900" dirty="0"/>
          </a:p>
          <a:p>
            <a:pPr marL="357188" lvl="1" algn="just" fontAlgn="base">
              <a:buFont typeface="Wingdings" panose="05000000000000000000" pitchFamily="2" charset="2"/>
              <a:buChar char="v"/>
            </a:pPr>
            <a:r>
              <a:rPr lang="hu-HU" sz="2900" dirty="0"/>
              <a:t>Kizárólag olyan fejlesztések támogathatók, amelyek mindenki számára hozzáférhető, diszkriminációmentesen elérhető szolgáltatatást nyújtanak</a:t>
            </a:r>
            <a:r>
              <a:rPr lang="hu-HU" sz="2900" dirty="0" smtClean="0"/>
              <a:t>.</a:t>
            </a:r>
          </a:p>
          <a:p>
            <a:pPr marL="357188" lvl="1" algn="just" fontAlgn="base">
              <a:buFont typeface="Wingdings" panose="05000000000000000000" pitchFamily="2" charset="2"/>
              <a:buChar char="v"/>
            </a:pPr>
            <a:r>
              <a:rPr lang="hu-HU" sz="2900" dirty="0"/>
              <a:t>A projektben beszerzett eszközöket az érintett eszközök kereskedelmi forgalmával üzletszerűen foglalkozó, kereskedőnek vagy gyártónak minősülő szállítótól kell vásárolni. Használt eszköz beszerzése nem </a:t>
            </a:r>
            <a:r>
              <a:rPr lang="hu-HU" sz="2900" dirty="0" smtClean="0"/>
              <a:t>támogatható.</a:t>
            </a:r>
          </a:p>
          <a:p>
            <a:pPr marL="357188" lvl="1" algn="just" fontAlgn="base">
              <a:buFont typeface="Wingdings" panose="05000000000000000000" pitchFamily="2" charset="2"/>
              <a:buChar char="v"/>
            </a:pPr>
            <a:r>
              <a:rPr lang="hu-HU" sz="2900" dirty="0" smtClean="0"/>
              <a:t>Növényfelület </a:t>
            </a:r>
            <a:r>
              <a:rPr lang="hu-HU" sz="2900" dirty="0"/>
              <a:t>rekonstrukciója, élőhelyek és </a:t>
            </a:r>
            <a:r>
              <a:rPr lang="hu-HU" sz="2900" dirty="0" err="1"/>
              <a:t>biodiverzitás</a:t>
            </a:r>
            <a:r>
              <a:rPr lang="hu-HU" sz="2900" dirty="0"/>
              <a:t> növelése: </a:t>
            </a:r>
          </a:p>
          <a:p>
            <a:pPr marL="357188" indent="0" algn="just">
              <a:buNone/>
            </a:pPr>
            <a:r>
              <a:rPr lang="hu-HU" sz="2900" dirty="0" smtClean="0"/>
              <a:t>A </a:t>
            </a:r>
            <a:r>
              <a:rPr lang="hu-HU" sz="2900" dirty="0"/>
              <a:t>beavatkozás során javasolt a klímaváltozásnak megfelelő, lehetőleg őshonos és/vagy várostűrő, </a:t>
            </a:r>
            <a:r>
              <a:rPr lang="hu-HU" sz="2900" dirty="0" err="1"/>
              <a:t>mikroklimatikus</a:t>
            </a:r>
            <a:r>
              <a:rPr lang="hu-HU" sz="2900" dirty="0"/>
              <a:t> adottságoknak legjobban megfelelő növények telepítése, több szintes, változatos fajösszetételű, adaptív társulások létrehozása. Kerülni kell a zöldfelületek felszabdalását, elaprózását az állomány fenntarthatósága érdekében</a:t>
            </a:r>
            <a:r>
              <a:rPr lang="hu-HU" sz="2900" dirty="0" smtClean="0"/>
              <a:t>.</a:t>
            </a:r>
            <a:endParaRPr lang="hu-HU" sz="2400" dirty="0"/>
          </a:p>
          <a:p>
            <a:pPr algn="just"/>
            <a:endParaRPr lang="hu-HU" sz="1700" dirty="0"/>
          </a:p>
          <a:p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962686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Elszámolható költségek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925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hu-HU" sz="2200" dirty="0"/>
              <a:t>Projekt előkészítés költségei (Előzetes tanulmányok, engedélyezési dokumentumok költsége, egyéb szakértői tanácsadás)</a:t>
            </a:r>
          </a:p>
          <a:p>
            <a:pPr marL="342900" lvl="3" indent="-342900" algn="just">
              <a:buFont typeface="Wingdings" panose="05000000000000000000" pitchFamily="2" charset="2"/>
              <a:buChar char="v"/>
            </a:pPr>
            <a:r>
              <a:rPr lang="hu-HU" sz="2200" dirty="0"/>
              <a:t>Beruházáshoz kapcsolódó költségek (amennyiben releváns)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sz="2200" dirty="0"/>
              <a:t>Szakmai megvalósításhoz kapcsolódó szolgáltatások költségei 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hu-HU" sz="2200" dirty="0"/>
              <a:t>Szakmai megvalósításhoz kapcsolódó szolgáltatások költsége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hu-HU" sz="2200" dirty="0"/>
              <a:t>Marketing, kommunikációs szolgáltatások költségei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hu-HU" sz="2200" dirty="0"/>
              <a:t>Kötelezően előírt nyilvánosság biztosításának költsége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hu-HU" sz="2200" dirty="0"/>
              <a:t>Egyéb szakértői szolgáltatás költségei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sz="2200" dirty="0"/>
              <a:t>Szakmai megvalósításban közreműködő munkatársak költségei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sz="2200" dirty="0"/>
              <a:t>Projektmenedzsment költség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sz="2200" dirty="0"/>
              <a:t>Általános rezsi költség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sz="2200" dirty="0"/>
              <a:t>Adók, közterhek (ide nem értve a le nem vonható áfát)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sz="2200" dirty="0"/>
              <a:t>Tartalék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680815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Megvalósítás időigénye, ütemezése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 3" panose="05040102010807070707" pitchFamily="18" charset="2"/>
              <a:buChar char="u"/>
            </a:pPr>
            <a:r>
              <a:rPr lang="hu-HU" sz="2600" dirty="0"/>
              <a:t>Megvalósítás időtartama: </a:t>
            </a:r>
            <a:r>
              <a:rPr lang="hu-HU" sz="2600" dirty="0" err="1"/>
              <a:t>max</a:t>
            </a:r>
            <a:r>
              <a:rPr lang="hu-HU" sz="2600" dirty="0"/>
              <a:t>. 24 hónap</a:t>
            </a:r>
          </a:p>
          <a:p>
            <a:pPr>
              <a:buFont typeface="Wingdings 3" panose="05040102010807070707" pitchFamily="18" charset="2"/>
              <a:buChar char="u"/>
            </a:pPr>
            <a:r>
              <a:rPr lang="hu-HU" sz="2600" dirty="0"/>
              <a:t>Mérföldkövek: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600" dirty="0"/>
              <a:t>Min. 3, </a:t>
            </a:r>
            <a:r>
              <a:rPr lang="hu-HU" sz="2600" dirty="0" err="1"/>
              <a:t>max</a:t>
            </a:r>
            <a:r>
              <a:rPr lang="hu-HU" sz="2600" dirty="0"/>
              <a:t>. 6 mérföldkő tervezhető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600" dirty="0"/>
              <a:t>Az egyes mérföldkövek közötti idő nem haladhatja meg a 6 hónapot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600" dirty="0"/>
              <a:t>Záró kifizetés: utolsó mérföldkő + 90 nap</a:t>
            </a:r>
          </a:p>
          <a:p>
            <a:endParaRPr lang="hu-HU" sz="2600" dirty="0"/>
          </a:p>
          <a:p>
            <a:pPr>
              <a:buFont typeface="Wingdings 3" panose="05040102010807070707" pitchFamily="18" charset="2"/>
              <a:buChar char="u"/>
            </a:pPr>
            <a:r>
              <a:rPr lang="hu-HU" sz="2600" dirty="0"/>
              <a:t>Fenntartási kötelezettség: 5 </a:t>
            </a:r>
            <a:r>
              <a:rPr lang="hu-HU" sz="2600" dirty="0" smtClean="0"/>
              <a:t>év </a:t>
            </a:r>
            <a:r>
              <a:rPr lang="hu-HU" sz="2000" dirty="0" smtClean="0"/>
              <a:t>(ESZA forrás esetén elsősorban a teljes pályázati dokumentáció elkülönített nyilvántartására és megőrzésére vonatkozik)</a:t>
            </a:r>
            <a:endParaRPr lang="hu-HU" sz="20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510008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További információk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/>
              <a:t>Pályázati adatlap és útmutatók: </a:t>
            </a:r>
            <a:endParaRPr lang="hu-HU" sz="2400" dirty="0" smtClean="0"/>
          </a:p>
          <a:p>
            <a:pPr marL="0" indent="0">
              <a:buNone/>
            </a:pPr>
            <a:r>
              <a:rPr lang="hu-HU" sz="2400" dirty="0"/>
              <a:t>	</a:t>
            </a:r>
            <a:r>
              <a:rPr lang="hu-HU" sz="2400" dirty="0" err="1" smtClean="0">
                <a:hlinkClick r:id="rId2"/>
              </a:rPr>
              <a:t>www.diosgyorclld.hu</a:t>
            </a:r>
            <a:r>
              <a:rPr lang="hu-HU" sz="2400" dirty="0" smtClean="0"/>
              <a:t> </a:t>
            </a:r>
          </a:p>
          <a:p>
            <a:r>
              <a:rPr lang="hu-HU" sz="2400" dirty="0" smtClean="0"/>
              <a:t>HACS </a:t>
            </a:r>
            <a:r>
              <a:rPr lang="hu-HU" sz="2400" dirty="0"/>
              <a:t>ügyfélszolgálat: </a:t>
            </a:r>
          </a:p>
          <a:p>
            <a:pPr lvl="1" algn="just"/>
            <a:r>
              <a:rPr lang="hu-HU" sz="2400" dirty="0"/>
              <a:t>Személyes ügyfélszolgálat: </a:t>
            </a:r>
            <a:r>
              <a:rPr lang="hu-HU" sz="2400" dirty="0" smtClean="0"/>
              <a:t>hétfőn, kedden és csütörtökön 8:00-12:00, </a:t>
            </a:r>
            <a:r>
              <a:rPr lang="hu-HU" sz="2400" dirty="0"/>
              <a:t>szerdán és pénteken 8-12 óráig</a:t>
            </a:r>
          </a:p>
          <a:p>
            <a:pPr lvl="1" algn="just"/>
            <a:r>
              <a:rPr lang="hu-HU" sz="2400" dirty="0"/>
              <a:t>Telefonos ügyfélszolgálat: +36 70 881 23 </a:t>
            </a:r>
            <a:r>
              <a:rPr lang="hu-HU" sz="2400" dirty="0" smtClean="0"/>
              <a:t>72</a:t>
            </a:r>
            <a:r>
              <a:rPr lang="hu-HU" sz="2400" b="1" dirty="0" smtClean="0"/>
              <a:t> </a:t>
            </a:r>
            <a:r>
              <a:rPr lang="hu-HU" sz="2400" dirty="0" smtClean="0"/>
              <a:t> </a:t>
            </a:r>
            <a:r>
              <a:rPr lang="hu-HU" sz="2400" dirty="0"/>
              <a:t>telefonszámon, hétfőtől csütörtökig 9-15 óráig, pénteken 8-14 óráig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960168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4419600" cy="1440160"/>
          </a:xfrm>
        </p:spPr>
        <p:txBody>
          <a:bodyPr/>
          <a:lstStyle/>
          <a:p>
            <a:r>
              <a:rPr lang="hu-HU" dirty="0" smtClean="0"/>
              <a:t>KÖSZÖNÖM </a:t>
            </a:r>
            <a:br>
              <a:rPr lang="hu-HU" dirty="0" smtClean="0"/>
            </a:br>
            <a:r>
              <a:rPr lang="hu-HU" dirty="0" smtClean="0"/>
              <a:t>A FIGYELMET!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65528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268760"/>
            <a:ext cx="8229600" cy="558924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CLLD megközelítés lényege, hogy a helyi társadalom összetételét tükröző akciócsoportok (Helyi Akciócsoport – a továbbiakban HACS) a helyi társadalom bevonásával határozzák meg a közösség szempontjából fontos célokat és beavatkozásokat.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CLLD </a:t>
            </a:r>
            <a:r>
              <a:rPr lang="hu-HU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előnyei</a:t>
            </a:r>
            <a:r>
              <a:rPr lang="hu-H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teret enged az alulról jövő kezdeményezéseknek, ezáltal eredményesebben képes a valós helyi szükségletekre reagálni és a meglévő helyi erőforrásokra építkezni;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erősíti az együttműködést a helyi közszféra, a gazdasági, egyházi és civilszervezetek között;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helyi lakosság közvetlen bevonásával nagymértékben javítja a helyi közösség összetartozását, a helyi identitást és végső soron az adott település népességmegtartó erejét.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238811" cy="864096"/>
          </a:xfrm>
        </p:spPr>
        <p:txBody>
          <a:bodyPr>
            <a:normAutofit/>
          </a:bodyPr>
          <a:lstStyle/>
          <a:p>
            <a:r>
              <a:rPr lang="hu-HU" dirty="0"/>
              <a:t>CLLD – Közösségvezérelt helyi fejlesztések</a:t>
            </a:r>
          </a:p>
        </p:txBody>
      </p:sp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47989" y="1435100"/>
            <a:ext cx="8238811" cy="51622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hu-HU" sz="2000" dirty="0" smtClean="0"/>
          </a:p>
          <a:p>
            <a:pPr>
              <a:buFont typeface="Wingdings" panose="05000000000000000000" pitchFamily="2" charset="2"/>
              <a:buChar char="v"/>
            </a:pPr>
            <a:endParaRPr lang="hu-HU" sz="2000" dirty="0"/>
          </a:p>
          <a:p>
            <a:pPr>
              <a:buFont typeface="Wingdings" panose="05000000000000000000" pitchFamily="2" charset="2"/>
              <a:buChar char="v"/>
            </a:pPr>
            <a:r>
              <a:rPr lang="hu-HU" sz="2000" dirty="0" smtClean="0"/>
              <a:t>A közösségi gazdaság, a helyi termékek, hagyományok támogatása (ERFA)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sz="2000" dirty="0" smtClean="0"/>
              <a:t>Közösségi kertek, zöldfelületek, tanösvények kialakítása (ERFA)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sz="2000" dirty="0" smtClean="0"/>
              <a:t>Az egész életen át tartó tanulás támogatása (ESZA)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sz="2000" dirty="0" smtClean="0"/>
              <a:t>A közösséget erősítő médiatartalmak fejlesztése (ESZA)</a:t>
            </a:r>
          </a:p>
          <a:p>
            <a:pPr>
              <a:buFont typeface="Wingdings" panose="05000000000000000000" pitchFamily="2" charset="2"/>
              <a:buChar char="v"/>
            </a:pPr>
            <a:endParaRPr lang="hu-HU" sz="2000" dirty="0" smtClean="0"/>
          </a:p>
          <a:p>
            <a:pPr marL="0" indent="0">
              <a:buNone/>
            </a:pPr>
            <a:endParaRPr lang="hu-HU" sz="2000" dirty="0"/>
          </a:p>
          <a:p>
            <a:pPr marL="0" indent="0" algn="ctr">
              <a:buNone/>
            </a:pPr>
            <a:r>
              <a:rPr lang="hu-HU" sz="2000" dirty="0" smtClean="0"/>
              <a:t>Weblap elérhetősége: </a:t>
            </a:r>
            <a:r>
              <a:rPr lang="hu-HU" sz="2000" dirty="0" err="1" smtClean="0">
                <a:hlinkClick r:id="rId2"/>
              </a:rPr>
              <a:t>www.diosgyorclld.hu</a:t>
            </a:r>
            <a:endParaRPr lang="hu-HU" sz="2000" dirty="0" smtClean="0"/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156459" cy="864096"/>
          </a:xfrm>
        </p:spPr>
        <p:txBody>
          <a:bodyPr>
            <a:normAutofit/>
          </a:bodyPr>
          <a:lstStyle/>
          <a:p>
            <a:r>
              <a:rPr lang="hu-HU" dirty="0" smtClean="0"/>
              <a:t>Diósgyőri horizont – megjelent helyi felhívások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6052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444491" cy="936104"/>
          </a:xfrm>
        </p:spPr>
        <p:txBody>
          <a:bodyPr>
            <a:normAutofit/>
          </a:bodyPr>
          <a:lstStyle/>
          <a:p>
            <a:pPr algn="just"/>
            <a:r>
              <a:rPr lang="hu-HU" dirty="0" smtClean="0"/>
              <a:t>A KÖZÖSSÉGI </a:t>
            </a:r>
            <a:r>
              <a:rPr lang="hu-HU" dirty="0"/>
              <a:t>GAZDASÁG, A HELYI TERMÉKEK, HAGYOMÁNYOK TÁMOGATÁSA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hu-HU" sz="1800" b="1" u="sng" dirty="0" smtClean="0"/>
              <a:t>A KÖZÖSSÉGI GAZDASÁG, A HELYI TERMÉKEK, HAGYOMÁNYOK TÁMOGATÁSA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hu-HU" sz="1900" dirty="0" smtClean="0"/>
              <a:t>helyi  </a:t>
            </a:r>
            <a:r>
              <a:rPr lang="hu-HU" sz="1900" dirty="0"/>
              <a:t>termelői  piac  szolgáltatáshoz  szükséges  fedett  és  fedetlen  </a:t>
            </a:r>
            <a:r>
              <a:rPr lang="hu-HU" sz="1900" dirty="0" smtClean="0"/>
              <a:t>árusítóhelyek</a:t>
            </a:r>
            <a:r>
              <a:rPr lang="hu-HU" sz="1900" dirty="0"/>
              <a:t>, </a:t>
            </a:r>
            <a:r>
              <a:rPr lang="hu-HU" sz="1900" dirty="0" smtClean="0"/>
              <a:t>egységek felújítása</a:t>
            </a:r>
            <a:r>
              <a:rPr lang="hu-HU" sz="1900" dirty="0"/>
              <a:t>, </a:t>
            </a:r>
            <a:r>
              <a:rPr lang="hu-HU" sz="1900" dirty="0" smtClean="0"/>
              <a:t>kialakítása;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hu-HU" sz="1900" dirty="0" smtClean="0"/>
              <a:t>piaci és vásári </a:t>
            </a:r>
            <a:r>
              <a:rPr lang="hu-HU" sz="1900" dirty="0"/>
              <a:t>szolgáltatásokhoz szükséges </a:t>
            </a:r>
            <a:r>
              <a:rPr lang="hu-HU" sz="1900" dirty="0" smtClean="0"/>
              <a:t>helyiségek felújítása</a:t>
            </a:r>
            <a:r>
              <a:rPr lang="hu-HU" sz="1900" dirty="0"/>
              <a:t>, </a:t>
            </a:r>
            <a:r>
              <a:rPr lang="hu-HU" sz="1900" dirty="0" smtClean="0"/>
              <a:t>kialakítása; </a:t>
            </a:r>
            <a:endParaRPr lang="hu-HU" sz="1900" dirty="0"/>
          </a:p>
          <a:p>
            <a:pPr marL="457200" indent="-457200" algn="just">
              <a:buFont typeface="+mj-lt"/>
              <a:buAutoNum type="alphaLcParenR"/>
            </a:pPr>
            <a:r>
              <a:rPr lang="hu-HU" sz="1900" dirty="0" smtClean="0"/>
              <a:t>az </a:t>
            </a:r>
            <a:r>
              <a:rPr lang="hu-HU" sz="1900" dirty="0"/>
              <a:t>aktív közösségi gazdálkodást, a fogyatékkal élők és hátrányos helyzetűek </a:t>
            </a:r>
            <a:r>
              <a:rPr lang="hu-HU" sz="1900" dirty="0" smtClean="0"/>
              <a:t>foglalkoztatását segítő </a:t>
            </a:r>
            <a:r>
              <a:rPr lang="hu-HU" sz="1900" dirty="0"/>
              <a:t>új </a:t>
            </a:r>
            <a:r>
              <a:rPr lang="hu-HU" sz="1900" dirty="0" smtClean="0"/>
              <a:t>zöldfelület(</a:t>
            </a:r>
            <a:r>
              <a:rPr lang="hu-HU" sz="1900" dirty="0" err="1" smtClean="0"/>
              <a:t>ek</a:t>
            </a:r>
            <a:r>
              <a:rPr lang="hu-HU" sz="1900" dirty="0" smtClean="0"/>
              <a:t>), </a:t>
            </a:r>
            <a:r>
              <a:rPr lang="hu-HU" sz="1900" dirty="0"/>
              <a:t>szociális farm(ok) fejlesztése, </a:t>
            </a:r>
            <a:r>
              <a:rPr lang="hu-HU" sz="1900" dirty="0" smtClean="0"/>
              <a:t>kialakítása</a:t>
            </a:r>
          </a:p>
          <a:p>
            <a:pPr marL="0" indent="0" algn="just">
              <a:buNone/>
            </a:pPr>
            <a:endParaRPr lang="hu-HU" sz="1900" dirty="0" smtClean="0"/>
          </a:p>
          <a:p>
            <a:pPr>
              <a:buFont typeface="Wingdings 3" panose="05040102010807070707" pitchFamily="18" charset="2"/>
              <a:buChar char="u"/>
            </a:pPr>
            <a:r>
              <a:rPr lang="hu-HU" sz="1900" u="sng" dirty="0" smtClean="0"/>
              <a:t>Rendelkezésre </a:t>
            </a:r>
            <a:r>
              <a:rPr lang="hu-HU" sz="1900" u="sng" dirty="0"/>
              <a:t>álló forrás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1900" dirty="0"/>
              <a:t>Keretösszeg: </a:t>
            </a:r>
            <a:r>
              <a:rPr lang="hu-HU" sz="1900" dirty="0" smtClean="0"/>
              <a:t>21 </a:t>
            </a:r>
            <a:r>
              <a:rPr lang="hu-HU" sz="1900" dirty="0"/>
              <a:t>millió Ft</a:t>
            </a:r>
          </a:p>
          <a:p>
            <a:pPr>
              <a:buFont typeface="Wingdings 3" panose="05040102010807070707" pitchFamily="18" charset="2"/>
              <a:buChar char="u"/>
            </a:pPr>
            <a:r>
              <a:rPr lang="hu-HU" sz="1800" dirty="0" smtClean="0"/>
              <a:t>Támogatás </a:t>
            </a:r>
            <a:r>
              <a:rPr lang="hu-HU" sz="1800" dirty="0"/>
              <a:t>összege: </a:t>
            </a:r>
            <a:r>
              <a:rPr lang="hu-HU" sz="1800" b="1" dirty="0"/>
              <a:t>min. </a:t>
            </a:r>
            <a:r>
              <a:rPr lang="hu-HU" sz="1800" b="1" dirty="0" smtClean="0"/>
              <a:t>3 </a:t>
            </a:r>
            <a:r>
              <a:rPr lang="hu-HU" sz="1800" b="1" dirty="0"/>
              <a:t>millió – </a:t>
            </a:r>
            <a:r>
              <a:rPr lang="hu-HU" sz="1800" b="1" dirty="0" err="1"/>
              <a:t>max</a:t>
            </a:r>
            <a:r>
              <a:rPr lang="hu-HU" sz="1800" b="1" dirty="0"/>
              <a:t>. </a:t>
            </a:r>
            <a:r>
              <a:rPr lang="hu-HU" sz="1800" b="1" dirty="0" smtClean="0"/>
              <a:t>15 </a:t>
            </a:r>
            <a:r>
              <a:rPr lang="hu-HU" sz="1800" b="1" dirty="0"/>
              <a:t>millió Ft </a:t>
            </a:r>
          </a:p>
          <a:p>
            <a:pPr>
              <a:buFont typeface="Wingdings 3" panose="05040102010807070707" pitchFamily="18" charset="2"/>
              <a:buChar char="u"/>
            </a:pPr>
            <a:r>
              <a:rPr lang="hu-HU" sz="1800" dirty="0" smtClean="0"/>
              <a:t>Előleg </a:t>
            </a:r>
            <a:r>
              <a:rPr lang="hu-HU" sz="1800" dirty="0"/>
              <a:t>igényelhető</a:t>
            </a:r>
          </a:p>
          <a:p>
            <a:pPr marL="357188" indent="0">
              <a:buNone/>
            </a:pPr>
            <a:r>
              <a:rPr lang="hu-HU" sz="1800" dirty="0" err="1" smtClean="0"/>
              <a:t>Kedvezményezetti</a:t>
            </a:r>
            <a:r>
              <a:rPr lang="hu-HU" sz="1800" dirty="0" smtClean="0"/>
              <a:t> </a:t>
            </a:r>
            <a:r>
              <a:rPr lang="hu-HU" sz="1800" dirty="0"/>
              <a:t>körtől függően </a:t>
            </a:r>
            <a:r>
              <a:rPr lang="hu-HU" sz="1800" dirty="0" smtClean="0"/>
              <a:t>25% </a:t>
            </a:r>
            <a:r>
              <a:rPr lang="hu-HU" sz="1800" dirty="0"/>
              <a:t>és 100%-os támogatási előleg </a:t>
            </a:r>
            <a:r>
              <a:rPr lang="hu-HU" sz="1800" dirty="0" smtClean="0"/>
              <a:t>igényelhető</a:t>
            </a:r>
          </a:p>
          <a:p>
            <a:pPr marL="357188" indent="0">
              <a:buNone/>
            </a:pPr>
            <a:endParaRPr lang="hu-HU" sz="1800" dirty="0" smtClean="0"/>
          </a:p>
          <a:p>
            <a:pPr marL="0" indent="0">
              <a:buNone/>
            </a:pPr>
            <a:endParaRPr lang="hu-HU" sz="1800" dirty="0"/>
          </a:p>
          <a:p>
            <a:pPr marL="0" indent="0" algn="just">
              <a:buNone/>
            </a:pPr>
            <a:endParaRPr lang="hu-HU" sz="1900" dirty="0" smtClean="0"/>
          </a:p>
          <a:p>
            <a:pPr marL="0" indent="0" algn="just">
              <a:buNone/>
            </a:pPr>
            <a:endParaRPr lang="hu-HU" sz="1900" dirty="0"/>
          </a:p>
        </p:txBody>
      </p:sp>
    </p:spTree>
    <p:extLst>
      <p:ext uri="{BB962C8B-B14F-4D97-AF65-F5344CB8AC3E}">
        <p14:creationId xmlns:p14="http://schemas.microsoft.com/office/powerpoint/2010/main" val="876207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516499" cy="936104"/>
          </a:xfrm>
        </p:spPr>
        <p:txBody>
          <a:bodyPr>
            <a:normAutofit/>
          </a:bodyPr>
          <a:lstStyle/>
          <a:p>
            <a:r>
              <a:rPr lang="hu-HU" dirty="0"/>
              <a:t>A KÖZÖSSÉGI GAZDASÁG, A HELYI TERMÉKEK, HAGYOMÁNYOK TÁMOGATÁSA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/>
          </a:bodyPr>
          <a:lstStyle/>
          <a:p>
            <a:pPr algn="just">
              <a:buFont typeface="Wingdings 3" panose="05040102010807070707" pitchFamily="18" charset="2"/>
              <a:buChar char="u"/>
            </a:pPr>
            <a:r>
              <a:rPr lang="hu-HU" sz="2400" u="sng" dirty="0" smtClean="0"/>
              <a:t>Benyújtási határidő</a:t>
            </a:r>
            <a:r>
              <a:rPr lang="hu-HU" sz="2400" dirty="0"/>
              <a:t>: </a:t>
            </a:r>
            <a:r>
              <a:rPr lang="hu-HU" sz="2400" dirty="0" smtClean="0"/>
              <a:t>2018.12.10 </a:t>
            </a:r>
            <a:r>
              <a:rPr lang="hu-HU" sz="2400" dirty="0"/>
              <a:t>napjától </a:t>
            </a:r>
            <a:r>
              <a:rPr lang="hu-HU" sz="2400" dirty="0" smtClean="0"/>
              <a:t>2019.01.31 </a:t>
            </a:r>
            <a:r>
              <a:rPr lang="hu-HU" sz="2400" dirty="0"/>
              <a:t>napjáig</a:t>
            </a:r>
          </a:p>
          <a:p>
            <a:pPr algn="just">
              <a:buFont typeface="Wingdings 3" panose="05040102010807070707" pitchFamily="18" charset="2"/>
              <a:buChar char="u"/>
            </a:pPr>
            <a:r>
              <a:rPr lang="hu-HU" sz="2400" b="1" dirty="0" smtClean="0"/>
              <a:t>A </a:t>
            </a:r>
            <a:r>
              <a:rPr lang="hu-HU" sz="2400" b="1" dirty="0"/>
              <a:t>helyi támogatási kérelmet </a:t>
            </a:r>
            <a:r>
              <a:rPr lang="hu-HU" sz="2400" dirty="0"/>
              <a:t>1 elektronikus adathordozón</a:t>
            </a:r>
            <a:r>
              <a:rPr lang="hu-HU" sz="2400" b="1" dirty="0"/>
              <a:t> (</a:t>
            </a:r>
            <a:r>
              <a:rPr lang="hu-HU" sz="2400" dirty="0"/>
              <a:t>kizárólag CD/DVD lemezen)</a:t>
            </a:r>
            <a:r>
              <a:rPr lang="hu-HU" sz="2400" b="1" dirty="0"/>
              <a:t>, </a:t>
            </a:r>
            <a:r>
              <a:rPr lang="hu-HU" sz="2400" dirty="0"/>
              <a:t>valamint az aláírásokkal ellátott dokumentumokat (helyi támogatási kérelem adatlap, nyilatkozatok) 1 eredeti papír alapú </a:t>
            </a:r>
            <a:r>
              <a:rPr lang="hu-HU" sz="2400" dirty="0" smtClean="0"/>
              <a:t>példányban zárt </a:t>
            </a:r>
            <a:r>
              <a:rPr lang="hu-HU" sz="2400" dirty="0"/>
              <a:t>csomagolásban postai küldeményként, vagy személyesen:</a:t>
            </a:r>
          </a:p>
          <a:p>
            <a:pPr lvl="2" algn="just"/>
            <a:r>
              <a:rPr lang="hu-HU" dirty="0"/>
              <a:t>3525 Miskolc</a:t>
            </a:r>
            <a:r>
              <a:rPr lang="hu-HU" dirty="0" smtClean="0"/>
              <a:t>, Árpád út 4. 3534</a:t>
            </a:r>
            <a:endParaRPr lang="hu-HU" dirty="0"/>
          </a:p>
          <a:p>
            <a:pPr marL="114300" indent="0" algn="just">
              <a:buNone/>
            </a:pPr>
            <a:r>
              <a:rPr lang="hu-HU" sz="2800" dirty="0"/>
              <a:t>A támogatásra javasolt projekteket elektronikus felületen keresztül (EPTK) is be kell nyújtani!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25227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372483" cy="936104"/>
          </a:xfrm>
        </p:spPr>
        <p:txBody>
          <a:bodyPr/>
          <a:lstStyle/>
          <a:p>
            <a:r>
              <a:rPr lang="hu-HU" dirty="0" smtClean="0"/>
              <a:t>Közösségi kertek, zöldfelületek, tanösvények kialakítása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hu-HU" sz="1800" b="1" u="sng" dirty="0" smtClean="0"/>
              <a:t>KÖZÖSSÉGI KERTEK, ZÖLDFELÜLETEK, TANÖSVÉNYEK KIALAKÍTÁSA</a:t>
            </a:r>
          </a:p>
          <a:p>
            <a:pPr marL="457200" indent="-457200">
              <a:buFont typeface="+mj-lt"/>
              <a:buAutoNum type="alphaLcParenR"/>
            </a:pPr>
            <a:endParaRPr lang="hu-HU" sz="2000" dirty="0" smtClean="0"/>
          </a:p>
          <a:p>
            <a:pPr marL="457200" indent="-457200">
              <a:buFont typeface="+mj-lt"/>
              <a:buAutoNum type="alphaLcParenR"/>
            </a:pPr>
            <a:r>
              <a:rPr lang="hu-HU" sz="2200" dirty="0" smtClean="0"/>
              <a:t>növényfelület</a:t>
            </a:r>
            <a:r>
              <a:rPr lang="hu-HU" sz="2200" dirty="0"/>
              <a:t>, élőhelyek és </a:t>
            </a:r>
            <a:r>
              <a:rPr lang="hu-HU" sz="2200" dirty="0" err="1"/>
              <a:t>biodiverzitás</a:t>
            </a:r>
            <a:r>
              <a:rPr lang="hu-HU" sz="2200" dirty="0"/>
              <a:t> növelése, a zöldfelület </a:t>
            </a:r>
            <a:r>
              <a:rPr lang="hu-HU" sz="2200" dirty="0" smtClean="0"/>
              <a:t>növényállományának rekonstrukciója</a:t>
            </a:r>
            <a:r>
              <a:rPr lang="hu-HU" sz="2200" dirty="0"/>
              <a:t>, egyszeri </a:t>
            </a:r>
            <a:r>
              <a:rPr lang="hu-HU" sz="2200" dirty="0" smtClean="0"/>
              <a:t>beavatkozásként </a:t>
            </a:r>
            <a:r>
              <a:rPr lang="hu-HU" sz="2200" dirty="0"/>
              <a:t>gyomirtás/beteg fák eltávolítása, </a:t>
            </a:r>
            <a:r>
              <a:rPr lang="hu-HU" sz="2200" dirty="0" smtClean="0"/>
              <a:t>valamint </a:t>
            </a:r>
            <a:r>
              <a:rPr lang="hu-HU" sz="2200" dirty="0"/>
              <a:t>ápolási </a:t>
            </a:r>
            <a:r>
              <a:rPr lang="hu-HU" sz="2200" dirty="0" smtClean="0"/>
              <a:t>munkák;</a:t>
            </a:r>
          </a:p>
          <a:p>
            <a:pPr marL="457200" indent="-457200">
              <a:buFont typeface="+mj-lt"/>
              <a:buAutoNum type="alphaLcParenR"/>
            </a:pPr>
            <a:r>
              <a:rPr lang="hu-HU" sz="2200" dirty="0" smtClean="0"/>
              <a:t>talajerózió-védelmi </a:t>
            </a:r>
            <a:r>
              <a:rPr lang="hu-HU" sz="2200" dirty="0"/>
              <a:t>(</a:t>
            </a:r>
            <a:r>
              <a:rPr lang="hu-HU" sz="2200" dirty="0" smtClean="0"/>
              <a:t>szél- és </a:t>
            </a:r>
            <a:r>
              <a:rPr lang="hu-HU" sz="2200" dirty="0"/>
              <a:t>víz, hófúvás) talajtakarás, védő fasorok </a:t>
            </a:r>
            <a:r>
              <a:rPr lang="hu-HU" sz="2200" dirty="0" smtClean="0"/>
              <a:t>telepítése;</a:t>
            </a:r>
          </a:p>
          <a:p>
            <a:pPr marL="457200" indent="-457200">
              <a:buFont typeface="+mj-lt"/>
              <a:buAutoNum type="alphaLcParenR"/>
            </a:pPr>
            <a:r>
              <a:rPr lang="hu-HU" sz="2200" dirty="0" smtClean="0"/>
              <a:t>városklíma</a:t>
            </a:r>
            <a:r>
              <a:rPr lang="hu-HU" sz="2200" dirty="0"/>
              <a:t>, </a:t>
            </a:r>
            <a:r>
              <a:rPr lang="hu-HU" sz="2200" dirty="0" smtClean="0"/>
              <a:t>hősziget-hatás </a:t>
            </a:r>
            <a:r>
              <a:rPr lang="hu-HU" sz="2200" dirty="0"/>
              <a:t>ellen árnyékoló lombhullató, klímatűrő fasorok, </a:t>
            </a:r>
            <a:r>
              <a:rPr lang="hu-HU" sz="2200" dirty="0" smtClean="0"/>
              <a:t>cserjesávok létesítése</a:t>
            </a:r>
            <a:r>
              <a:rPr lang="hu-HU" sz="2200" dirty="0"/>
              <a:t>;</a:t>
            </a:r>
          </a:p>
          <a:p>
            <a:pPr marL="457200" indent="-457200">
              <a:buFont typeface="+mj-lt"/>
              <a:buAutoNum type="alphaLcParenR"/>
            </a:pPr>
            <a:r>
              <a:rPr lang="hu-HU" sz="2200" dirty="0"/>
              <a:t>d) </a:t>
            </a:r>
            <a:r>
              <a:rPr lang="hu-HU" sz="2200" dirty="0" smtClean="0"/>
              <a:t>városi </a:t>
            </a:r>
            <a:r>
              <a:rPr lang="hu-HU" sz="2200" dirty="0"/>
              <a:t>aktív rekreációs zöldterületek park(ok</a:t>
            </a:r>
            <a:r>
              <a:rPr lang="hu-HU" sz="2200" dirty="0" smtClean="0"/>
              <a:t>),városi </a:t>
            </a:r>
            <a:r>
              <a:rPr lang="hu-HU" sz="2200" dirty="0"/>
              <a:t>tanösvény(</a:t>
            </a:r>
            <a:r>
              <a:rPr lang="hu-HU" sz="2200" dirty="0" err="1"/>
              <a:t>ek</a:t>
            </a:r>
            <a:r>
              <a:rPr lang="hu-HU" sz="2200" dirty="0"/>
              <a:t>), </a:t>
            </a:r>
            <a:r>
              <a:rPr lang="hu-HU" sz="2200" dirty="0" err="1" smtClean="0"/>
              <a:t>tanpály</a:t>
            </a:r>
            <a:r>
              <a:rPr lang="hu-HU" sz="2200" dirty="0" smtClean="0"/>
              <a:t>(</a:t>
            </a:r>
            <a:r>
              <a:rPr lang="hu-HU" sz="2200" dirty="0" err="1" smtClean="0"/>
              <a:t>ák</a:t>
            </a:r>
            <a:r>
              <a:rPr lang="hu-HU" sz="2200" dirty="0" smtClean="0"/>
              <a:t>)kialakítása; </a:t>
            </a:r>
            <a:endParaRPr lang="hu-HU" sz="2200" dirty="0"/>
          </a:p>
          <a:p>
            <a:pPr marL="457200" indent="-457200">
              <a:buFont typeface="+mj-lt"/>
              <a:buAutoNum type="alphaLcParenR"/>
            </a:pPr>
            <a:r>
              <a:rPr lang="hu-HU" sz="2200" dirty="0" smtClean="0"/>
              <a:t>városi </a:t>
            </a:r>
            <a:r>
              <a:rPr lang="hu-HU" sz="2200" dirty="0"/>
              <a:t>aktív közösségi gazdálkodást segítő új zöldfelületek, közösségi kert(</a:t>
            </a:r>
            <a:r>
              <a:rPr lang="hu-HU" sz="2200" dirty="0" err="1"/>
              <a:t>ek</a:t>
            </a:r>
            <a:r>
              <a:rPr lang="hu-HU" sz="2200" dirty="0"/>
              <a:t>) </a:t>
            </a:r>
            <a:r>
              <a:rPr lang="hu-HU" sz="2200" dirty="0" smtClean="0"/>
              <a:t>kialakítása.</a:t>
            </a:r>
            <a:endParaRPr lang="hu-HU" sz="2200" dirty="0"/>
          </a:p>
          <a:p>
            <a:pPr marL="0" indent="0">
              <a:buNone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4277010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238811" cy="936104"/>
          </a:xfrm>
        </p:spPr>
        <p:txBody>
          <a:bodyPr>
            <a:normAutofit/>
          </a:bodyPr>
          <a:lstStyle/>
          <a:p>
            <a:r>
              <a:rPr lang="hu-HU" dirty="0"/>
              <a:t>Közösségi kertek, zöldfelületek, tanösvények kialakítása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 3" panose="05040102010807070707" pitchFamily="18" charset="2"/>
              <a:buChar char="u"/>
            </a:pPr>
            <a:r>
              <a:rPr lang="hu-HU" sz="2400" u="sng" dirty="0"/>
              <a:t>Rendelkezésre álló forrás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400" dirty="0"/>
              <a:t>Keretösszeg: 9 millió Ft</a:t>
            </a:r>
          </a:p>
          <a:p>
            <a:pPr>
              <a:buFont typeface="Wingdings 3" panose="05040102010807070707" pitchFamily="18" charset="2"/>
              <a:buChar char="u"/>
            </a:pPr>
            <a:r>
              <a:rPr lang="hu-HU" sz="2400" dirty="0"/>
              <a:t>Támogatás összege: </a:t>
            </a:r>
            <a:r>
              <a:rPr lang="hu-HU" sz="2400" b="1" dirty="0"/>
              <a:t>min. 1 millió – </a:t>
            </a:r>
            <a:r>
              <a:rPr lang="hu-HU" sz="2400" b="1" dirty="0" err="1"/>
              <a:t>max</a:t>
            </a:r>
            <a:r>
              <a:rPr lang="hu-HU" sz="2400" b="1" dirty="0"/>
              <a:t>. 6 millió Ft </a:t>
            </a:r>
          </a:p>
          <a:p>
            <a:pPr>
              <a:buFont typeface="Wingdings 3" panose="05040102010807070707" pitchFamily="18" charset="2"/>
              <a:buChar char="u"/>
            </a:pPr>
            <a:r>
              <a:rPr lang="hu-HU" sz="2400" dirty="0"/>
              <a:t>Előleg igényelhető (25% és 100%)</a:t>
            </a:r>
          </a:p>
          <a:p>
            <a:pPr algn="just"/>
            <a:endParaRPr lang="hu-HU" sz="2400" dirty="0"/>
          </a:p>
          <a:p>
            <a:pPr marL="0" indent="0" algn="just">
              <a:buNone/>
            </a:pPr>
            <a:r>
              <a:rPr lang="hu-HU" sz="2400" u="sng" dirty="0" smtClean="0"/>
              <a:t>Benyújtási </a:t>
            </a:r>
            <a:r>
              <a:rPr lang="hu-HU" sz="2400" u="sng" dirty="0"/>
              <a:t>határidő:</a:t>
            </a:r>
            <a:r>
              <a:rPr lang="hu-HU" sz="2400" dirty="0"/>
              <a:t> 2018.12.10 napjától </a:t>
            </a:r>
            <a:r>
              <a:rPr lang="hu-HU" sz="2400" dirty="0" smtClean="0"/>
              <a:t>2019.02.08 napjáig.</a:t>
            </a:r>
            <a:endParaRPr lang="hu-HU" sz="24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92527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38811" cy="792088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Az egész életen át tartó tanulás támogatása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196752"/>
            <a:ext cx="8784976" cy="566124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hu-HU" sz="1800" b="1" u="sng" dirty="0" smtClean="0"/>
              <a:t>AZ EGÉSZ ÉLETEN ÁT TARTÓ TANULÁS TÁMOGATÁSA</a:t>
            </a:r>
          </a:p>
          <a:p>
            <a:pPr>
              <a:buFont typeface="+mj-lt"/>
              <a:buAutoNum type="alphaLcParenR"/>
            </a:pPr>
            <a:endParaRPr lang="hu-HU" sz="1800" b="1" u="sng" dirty="0"/>
          </a:p>
          <a:p>
            <a:pPr lvl="0" algn="just">
              <a:buFont typeface="+mj-lt"/>
              <a:buAutoNum type="arabicPeriod"/>
            </a:pPr>
            <a:r>
              <a:rPr lang="hu-HU" sz="1700" b="1" u="sng" dirty="0"/>
              <a:t>Idősek biztonságos életvitelét támogató programsorozat szervezése:</a:t>
            </a:r>
            <a:endParaRPr lang="hu-HU" sz="1700" u="sng" dirty="0"/>
          </a:p>
          <a:p>
            <a:pPr algn="just">
              <a:buFont typeface="+mj-lt"/>
              <a:buAutoNum type="alphaLcParenR"/>
            </a:pPr>
            <a:r>
              <a:rPr lang="hu-HU" sz="1700" dirty="0"/>
              <a:t> </a:t>
            </a:r>
            <a:r>
              <a:rPr lang="hu-HU" sz="1700" dirty="0" smtClean="0"/>
              <a:t>Időskorúak </a:t>
            </a:r>
            <a:r>
              <a:rPr lang="hu-HU" sz="1700" dirty="0"/>
              <a:t>számára szervezett bűnmegelőzést és közbiztonság javítását segítő programok megvalósítása;</a:t>
            </a:r>
          </a:p>
          <a:p>
            <a:pPr lvl="0" algn="just">
              <a:buFont typeface="+mj-lt"/>
              <a:buAutoNum type="alphaLcParenR"/>
            </a:pPr>
            <a:r>
              <a:rPr lang="hu-HU" sz="1700" dirty="0"/>
              <a:t>Helyi bűnmegelőzési stratégiák kidolgozása és megvalósítása; </a:t>
            </a:r>
          </a:p>
          <a:p>
            <a:pPr lvl="0" algn="just">
              <a:buFont typeface="+mj-lt"/>
              <a:buAutoNum type="alphaLcParenR"/>
            </a:pPr>
            <a:r>
              <a:rPr lang="hu-HU" sz="1700" dirty="0"/>
              <a:t>A helyi közösség biztonságérzetét negatívan befolyásoló problémák megoldására alkalmas programok megvalósítása; </a:t>
            </a:r>
          </a:p>
          <a:p>
            <a:pPr lvl="0" algn="just">
              <a:buFont typeface="+mj-lt"/>
              <a:buAutoNum type="alphaLcParenR"/>
            </a:pPr>
            <a:r>
              <a:rPr lang="hu-HU" sz="1700" dirty="0"/>
              <a:t>Időskorúak önvédelmi képességeinek növelése, bevonás a település közbiztonságát növelő intézkedések kialakításába és megvalósításába; </a:t>
            </a:r>
          </a:p>
          <a:p>
            <a:pPr lvl="0" algn="just">
              <a:buFont typeface="+mj-lt"/>
              <a:buAutoNum type="alphaLcParenR"/>
            </a:pPr>
            <a:r>
              <a:rPr lang="hu-HU" sz="1700" dirty="0"/>
              <a:t>Időskorú lakosság biztonságérzetének javítását célzó intézkedések;</a:t>
            </a:r>
          </a:p>
          <a:p>
            <a:pPr lvl="0" algn="just">
              <a:buFont typeface="+mj-lt"/>
              <a:buAutoNum type="alphaLcParenR"/>
            </a:pPr>
            <a:r>
              <a:rPr lang="hu-HU" sz="1700" dirty="0"/>
              <a:t>Bűnmegelőzési szakemberek, nevelési, oktatási és kulturális intézmények, továbbá fenntartóik, valamint civil szervezetek együttműködésének fokozását célzó programok;</a:t>
            </a:r>
          </a:p>
          <a:p>
            <a:pPr lvl="0" algn="just">
              <a:buFont typeface="+mj-lt"/>
              <a:buAutoNum type="alphaLcParenR"/>
            </a:pPr>
            <a:r>
              <a:rPr lang="hu-HU" sz="1700" dirty="0"/>
              <a:t>A bűnözés okozta káros hatások csökkentését és a bűncselekményeket elszenvedő személyek társadalmi és erkölcsi sérelmeinek enyhítését célzó programok.</a:t>
            </a:r>
          </a:p>
          <a:p>
            <a:pPr marL="0" lvl="0" indent="0" algn="just">
              <a:buNone/>
            </a:pPr>
            <a:r>
              <a:rPr lang="hu-HU" sz="1700" b="1" dirty="0" smtClean="0"/>
              <a:t>2. </a:t>
            </a:r>
            <a:r>
              <a:rPr lang="hu-HU" sz="1700" b="1" u="sng" dirty="0" smtClean="0"/>
              <a:t>Aktív </a:t>
            </a:r>
            <a:r>
              <a:rPr lang="hu-HU" sz="1700" b="1" u="sng" dirty="0"/>
              <a:t>idősek számára szervezett képzési programok:</a:t>
            </a:r>
            <a:endParaRPr lang="hu-HU" sz="1700" u="sng" dirty="0"/>
          </a:p>
          <a:p>
            <a:pPr lvl="0" algn="just">
              <a:buFont typeface="+mj-lt"/>
              <a:buAutoNum type="alphaLcParenR"/>
            </a:pPr>
            <a:r>
              <a:rPr lang="hu-HU" sz="1700" dirty="0" smtClean="0"/>
              <a:t>Időskorúak </a:t>
            </a:r>
            <a:r>
              <a:rPr lang="hu-HU" sz="1700" dirty="0"/>
              <a:t>számára szervezett, a biztonságos életvitel elsajátítását célzó képzési programok;</a:t>
            </a:r>
          </a:p>
          <a:p>
            <a:pPr lvl="0" algn="just">
              <a:buFont typeface="+mj-lt"/>
              <a:buAutoNum type="alphaLcParenR"/>
            </a:pPr>
            <a:r>
              <a:rPr lang="hu-HU" sz="1700" dirty="0"/>
              <a:t>Szellemi és közösségi élet fejlesztését, ismeretanyag átadását szolgáló programok, képzések, kompetenciafejlesztő szolgáltatások megvalósítása.</a:t>
            </a:r>
          </a:p>
          <a:p>
            <a:pPr marL="0" indent="0">
              <a:buNone/>
            </a:pP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4240328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238811" cy="936104"/>
          </a:xfrm>
        </p:spPr>
        <p:txBody>
          <a:bodyPr/>
          <a:lstStyle/>
          <a:p>
            <a:r>
              <a:rPr lang="hu-HU" dirty="0"/>
              <a:t>Az egész életen át tartó tanulás támogatása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/>
          </a:bodyPr>
          <a:lstStyle/>
          <a:p>
            <a:pPr>
              <a:buFont typeface="Wingdings 3" panose="05040102010807070707" pitchFamily="18" charset="2"/>
              <a:buChar char="u"/>
            </a:pPr>
            <a:r>
              <a:rPr lang="hu-HU" sz="2400" u="sng" dirty="0"/>
              <a:t>Rendelkezésre álló forrás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400" dirty="0"/>
              <a:t>Keretösszeg: </a:t>
            </a:r>
            <a:r>
              <a:rPr lang="hu-HU" sz="2400" dirty="0" smtClean="0"/>
              <a:t>30 </a:t>
            </a:r>
            <a:r>
              <a:rPr lang="hu-HU" sz="2400" dirty="0"/>
              <a:t>millió Ft</a:t>
            </a:r>
          </a:p>
          <a:p>
            <a:pPr>
              <a:buFont typeface="Wingdings 3" panose="05040102010807070707" pitchFamily="18" charset="2"/>
              <a:buChar char="u"/>
            </a:pPr>
            <a:r>
              <a:rPr lang="hu-HU" sz="2400" dirty="0"/>
              <a:t>Támogatás összege: </a:t>
            </a:r>
            <a:r>
              <a:rPr lang="hu-HU" sz="2400" b="1" dirty="0"/>
              <a:t>min. 1 millió – </a:t>
            </a:r>
            <a:r>
              <a:rPr lang="hu-HU" sz="2400" b="1" dirty="0" err="1"/>
              <a:t>max</a:t>
            </a:r>
            <a:r>
              <a:rPr lang="hu-HU" sz="2400" b="1" dirty="0"/>
              <a:t>. </a:t>
            </a:r>
            <a:r>
              <a:rPr lang="hu-HU" sz="2400" b="1" dirty="0" smtClean="0"/>
              <a:t>10 </a:t>
            </a:r>
            <a:r>
              <a:rPr lang="hu-HU" sz="2400" b="1" dirty="0"/>
              <a:t>millió Ft </a:t>
            </a:r>
          </a:p>
          <a:p>
            <a:pPr>
              <a:buFont typeface="Wingdings 3" panose="05040102010807070707" pitchFamily="18" charset="2"/>
              <a:buChar char="u"/>
            </a:pPr>
            <a:r>
              <a:rPr lang="hu-HU" sz="2400" dirty="0"/>
              <a:t>Előleg igényelhető (25% és 100%)</a:t>
            </a:r>
          </a:p>
          <a:p>
            <a:pPr algn="just"/>
            <a:endParaRPr lang="hu-HU" sz="2400" dirty="0"/>
          </a:p>
          <a:p>
            <a:pPr marL="0" indent="0" algn="just">
              <a:buNone/>
            </a:pPr>
            <a:r>
              <a:rPr lang="hu-HU" sz="2400" u="sng" dirty="0"/>
              <a:t>Benyújtási határidő:</a:t>
            </a:r>
            <a:r>
              <a:rPr lang="hu-HU" sz="2400" dirty="0"/>
              <a:t> </a:t>
            </a:r>
            <a:r>
              <a:rPr lang="hu-HU" sz="2400" dirty="0" smtClean="0"/>
              <a:t>2019.01.09 </a:t>
            </a:r>
            <a:r>
              <a:rPr lang="hu-HU" sz="2400" dirty="0"/>
              <a:t>napjától </a:t>
            </a:r>
            <a:r>
              <a:rPr lang="hu-HU" sz="2400" dirty="0" smtClean="0"/>
              <a:t>2019.03.14 </a:t>
            </a:r>
            <a:r>
              <a:rPr lang="hu-HU" sz="2400" dirty="0"/>
              <a:t>napjáig</a:t>
            </a:r>
            <a:r>
              <a:rPr lang="hu-HU" sz="2400" dirty="0" smtClean="0"/>
              <a:t>.</a:t>
            </a:r>
          </a:p>
          <a:p>
            <a:pPr marL="0" indent="0" algn="just">
              <a:buNone/>
            </a:pPr>
            <a:r>
              <a:rPr lang="hu-HU" sz="2400" dirty="0" smtClean="0"/>
              <a:t>Értékelési határnapok: 	2019.02.11.</a:t>
            </a:r>
          </a:p>
          <a:p>
            <a:pPr marL="0" indent="0" algn="just">
              <a:buNone/>
            </a:pPr>
            <a:r>
              <a:rPr lang="hu-HU" sz="2400" dirty="0"/>
              <a:t>	</a:t>
            </a:r>
            <a:r>
              <a:rPr lang="hu-HU" sz="2400" dirty="0" smtClean="0"/>
              <a:t>			2019.03.14.</a:t>
            </a:r>
          </a:p>
          <a:p>
            <a:pPr marL="0" indent="0" algn="just">
              <a:buNone/>
            </a:pPr>
            <a:r>
              <a:rPr lang="hu-HU" sz="2400" dirty="0"/>
              <a:t>	</a:t>
            </a:r>
            <a:r>
              <a:rPr lang="hu-HU" sz="2400" dirty="0" smtClean="0"/>
              <a:t>			</a:t>
            </a:r>
            <a:endParaRPr lang="hu-HU" sz="2400" dirty="0"/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3084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661</TotalTime>
  <Words>1039</Words>
  <Application>Microsoft Office PowerPoint</Application>
  <PresentationFormat>Diavetítés a képernyőre (4:3 oldalarány)</PresentationFormat>
  <Paragraphs>149</Paragraphs>
  <Slides>17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23" baseType="lpstr">
      <vt:lpstr>Arial</vt:lpstr>
      <vt:lpstr>Calibri</vt:lpstr>
      <vt:lpstr>Georgia</vt:lpstr>
      <vt:lpstr>Wingdings</vt:lpstr>
      <vt:lpstr>Wingdings 3</vt:lpstr>
      <vt:lpstr>Office-téma</vt:lpstr>
      <vt:lpstr>Clld helyi felhívások top-7.1.1-16-h-004</vt:lpstr>
      <vt:lpstr>CLLD – Közösségvezérelt helyi fejlesztések</vt:lpstr>
      <vt:lpstr>Diósgyőri horizont – megjelent helyi felhívások</vt:lpstr>
      <vt:lpstr>A KÖZÖSSÉGI GAZDASÁG, A HELYI TERMÉKEK, HAGYOMÁNYOK TÁMOGATÁSA</vt:lpstr>
      <vt:lpstr>A KÖZÖSSÉGI GAZDASÁG, A HELYI TERMÉKEK, HAGYOMÁNYOK TÁMOGATÁSA</vt:lpstr>
      <vt:lpstr>Közösségi kertek, zöldfelületek, tanösvények kialakítása</vt:lpstr>
      <vt:lpstr>Közösségi kertek, zöldfelületek, tanösvények kialakítása</vt:lpstr>
      <vt:lpstr>Az egész életen át tartó tanulás támogatása</vt:lpstr>
      <vt:lpstr>Az egész életen át tartó tanulás támogatása</vt:lpstr>
      <vt:lpstr>A közösséget erősítő médiatartalmak fejlesztése</vt:lpstr>
      <vt:lpstr>A közösséget erősítő médiatartalmak fejlesztése</vt:lpstr>
      <vt:lpstr>A közösséget erősítő médiatartalmak fejlesztése</vt:lpstr>
      <vt:lpstr>Főbb Műszaki – szakmai elvárások</vt:lpstr>
      <vt:lpstr>Elszámolható költségek</vt:lpstr>
      <vt:lpstr>Megvalósítás időigénye, ütemezése</vt:lpstr>
      <vt:lpstr>További információk</vt:lpstr>
      <vt:lpstr>KÖSZÖNÖM  A FIGYELMET!</vt:lpstr>
    </vt:vector>
  </TitlesOfParts>
  <Company>novak.adam@gmail.com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Bene Tímea</cp:lastModifiedBy>
  <cp:revision>83</cp:revision>
  <cp:lastPrinted>2018-08-14T12:57:33Z</cp:lastPrinted>
  <dcterms:created xsi:type="dcterms:W3CDTF">2014-03-03T11:13:53Z</dcterms:created>
  <dcterms:modified xsi:type="dcterms:W3CDTF">2019-02-05T07:30:42Z</dcterms:modified>
</cp:coreProperties>
</file>