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2018. 08. 17.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skolc.hu/diosgyor-clld/index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1440160"/>
          </a:xfrm>
        </p:spPr>
        <p:txBody>
          <a:bodyPr/>
          <a:lstStyle/>
          <a:p>
            <a:pPr algn="ctr"/>
            <a:r>
              <a:rPr lang="hu-HU" sz="3200" dirty="0" smtClean="0"/>
              <a:t>Közösségi sport és szabadidős centrum fejlesztése – </a:t>
            </a:r>
            <a:r>
              <a:rPr lang="hu-HU" sz="3200" dirty="0" err="1" smtClean="0"/>
              <a:t>factory</a:t>
            </a:r>
            <a:r>
              <a:rPr lang="hu-HU" sz="3200" dirty="0" smtClean="0"/>
              <a:t> aréna</a:t>
            </a:r>
            <a:br>
              <a:rPr lang="hu-HU" sz="3200" dirty="0" smtClean="0"/>
            </a:br>
            <a:r>
              <a:rPr lang="hu-HU" sz="3200" dirty="0" smtClean="0"/>
              <a:t>top-7.1.1-16-h-004-1</a:t>
            </a:r>
            <a:endParaRPr lang="hu-HU" sz="3200" dirty="0"/>
          </a:p>
        </p:txBody>
      </p:sp>
      <p:pic>
        <p:nvPicPr>
          <p:cNvPr id="3" name="Kép 2" descr="C:\Users\miklos.viktor.HIVATAL\Desktop\CLLD DIO¦üSGYO¦őR Fekvo¦ő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492" y="3212976"/>
            <a:ext cx="3127016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lcím 2"/>
          <p:cNvSpPr txBox="1">
            <a:spLocks/>
          </p:cNvSpPr>
          <p:nvPr/>
        </p:nvSpPr>
        <p:spPr>
          <a:xfrm>
            <a:off x="150663" y="5733256"/>
            <a:ext cx="5083213" cy="79208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900" b="1" dirty="0" smtClean="0">
                <a:solidFill>
                  <a:schemeClr val="bg1"/>
                </a:solidFill>
                <a:latin typeface="+mj-lt"/>
              </a:rPr>
              <a:t>Diósgyőri </a:t>
            </a:r>
            <a:r>
              <a:rPr lang="hu-HU" sz="1900" b="1" dirty="0" smtClean="0">
                <a:solidFill>
                  <a:schemeClr val="bg1"/>
                </a:solidFill>
                <a:latin typeface="+mj-lt"/>
              </a:rPr>
              <a:t>Horizont Helyi Közösség Helyi </a:t>
            </a:r>
            <a:r>
              <a:rPr lang="hu-HU" sz="1900" b="1" dirty="0" smtClean="0">
                <a:solidFill>
                  <a:schemeClr val="bg1"/>
                </a:solidFill>
                <a:latin typeface="+mj-lt"/>
              </a:rPr>
              <a:t>Akciócsoport</a:t>
            </a:r>
          </a:p>
          <a:p>
            <a:pPr marL="0" indent="0">
              <a:buNone/>
            </a:pPr>
            <a:r>
              <a:rPr lang="hu-HU" sz="1900" b="1" dirty="0" smtClean="0">
                <a:solidFill>
                  <a:schemeClr val="bg1"/>
                </a:solidFill>
                <a:latin typeface="+mj-lt"/>
              </a:rPr>
              <a:t>2018.08.15</a:t>
            </a:r>
            <a:r>
              <a:rPr lang="hu-HU" sz="2000" b="1" dirty="0" smtClean="0">
                <a:solidFill>
                  <a:schemeClr val="bg1"/>
                </a:solidFill>
                <a:latin typeface="+mj-lt"/>
              </a:rPr>
              <a:t>.</a:t>
            </a:r>
            <a:endParaRPr lang="hu-HU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pic>
        <p:nvPicPr>
          <p:cNvPr id="3" name="Kép 2" descr="C:\Users\miklos.viktor.HIVATAL\Desktop\CLLD DIO¦üSGYO¦őR Fekvo¦ő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12976"/>
            <a:ext cx="3127016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églalap 3"/>
          <p:cNvSpPr/>
          <p:nvPr/>
        </p:nvSpPr>
        <p:spPr>
          <a:xfrm>
            <a:off x="62532" y="6401073"/>
            <a:ext cx="50135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b="1" dirty="0">
                <a:solidFill>
                  <a:schemeClr val="bg1"/>
                </a:solidFill>
                <a:latin typeface="+mj-lt"/>
              </a:rPr>
              <a:t>Diósgyőri Horizont Helyi Közösség Helyi Akciócsoport</a:t>
            </a:r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9144000" cy="5422900"/>
          </a:xfrm>
        </p:spPr>
        <p:txBody>
          <a:bodyPr>
            <a:normAutofit/>
          </a:bodyPr>
          <a:lstStyle/>
          <a:p>
            <a:pPr algn="just"/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hu-H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CLLD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megközelítés lényege, hogy a helyi társadalom összetételét tükröző akciócsoportok (Helyi Akciócsoport – a továbbiakban HACS) a helyi társadalom bevonásával határozzák meg a közösség szempontjából fontos célokat és </a:t>
            </a: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beavatkozásokat. </a:t>
            </a:r>
          </a:p>
          <a:p>
            <a:pPr algn="just"/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Az </a:t>
            </a:r>
            <a:r>
              <a:rPr lang="hu-H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Avasi </a:t>
            </a:r>
            <a:r>
              <a:rPr lang="hu-H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Horizont Helyi Közösség Helyi Akciócsoport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2016. június 24. napján alakult.</a:t>
            </a:r>
            <a:endParaRPr lang="hu-H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hu-HU" sz="2000" b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CLLD előnyei: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teret 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enged az alulról jövő kezdeményezéseknek, ezáltal eredményesebben képes a valós helyi szükségletekre reagálni és a meglévő helyi erőforrásokra építkezni;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erősíti 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az együttműködést a helyi közszféra, a gazdasági, egyházi és civilszervezetek között;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hu-H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helyi lakosság közvetlen bevonásával nagymértékben javítja a helyi közösség összetartozását, a helyi identitást és végső soron az adott település népességmegtartó erejét.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r>
              <a:rPr lang="hu-HU" dirty="0"/>
              <a:t>CLLD – Közösségvezérelt helyi fejlesztések</a:t>
            </a:r>
          </a:p>
        </p:txBody>
      </p:sp>
    </p:spTree>
    <p:extLst>
      <p:ext uri="{BB962C8B-B14F-4D97-AF65-F5344CB8AC3E}">
        <p14:creationId xmlns:p14="http://schemas.microsoft.com/office/powerpoint/2010/main" val="397599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9144001" cy="5422900"/>
          </a:xfrm>
        </p:spPr>
        <p:txBody>
          <a:bodyPr/>
          <a:lstStyle/>
          <a:p>
            <a:pPr algn="just"/>
            <a:r>
              <a:rPr lang="hu-HU" sz="2000" dirty="0"/>
              <a:t>Az akcióterületen sok hátrányos helyzetű fiatal él. Körükben a sportolás, a testedzés, és az extrém sportok fontos kiugrópontot jelenthetnek a társadalmi felzárkózásának irányába, ezért a stratégia kiemelt fontosságúként jelöli a szabadidő, sport, egészségmegőrzés és egészség fejlesztést. Ennek jegyében a célterületen megvalósításra jelölt </a:t>
            </a:r>
            <a:r>
              <a:rPr lang="hu-HU" sz="2000" b="1" dirty="0" err="1"/>
              <a:t>Factory</a:t>
            </a:r>
            <a:r>
              <a:rPr lang="hu-HU" sz="2000" b="1" dirty="0"/>
              <a:t> Aréna</a:t>
            </a:r>
            <a:r>
              <a:rPr lang="hu-HU" sz="2000" dirty="0"/>
              <a:t> kulcsprojekt, egy közösségi sport és szabadidős centrum létrehozása, fejlesztése, amely </a:t>
            </a:r>
            <a:r>
              <a:rPr lang="hu-HU" sz="2000" b="1" dirty="0"/>
              <a:t>segíti a fiatalok közösségének fejlesztését, erősítését, egyben az egészséges életmódot.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Jelen felhívásra támogatási kérelmet nyújthat be </a:t>
            </a:r>
            <a:r>
              <a:rPr lang="hu-HU" sz="2000" b="1" dirty="0"/>
              <a:t>Miskolc Megyei Jogú Város Önkormányzata, Miskolc Megyei Jogú Város Önkormányzatának többségi tulajdonában lévő gazdasági társasága</a:t>
            </a:r>
            <a:r>
              <a:rPr lang="hu-HU" sz="2000" dirty="0"/>
              <a:t> és </a:t>
            </a:r>
            <a:r>
              <a:rPr lang="hu-HU" sz="2000" b="1" dirty="0"/>
              <a:t>Magyarország területén alapított és itt székhellyel rendelkező jogi személyiségű civil szervezetek.</a:t>
            </a:r>
          </a:p>
          <a:p>
            <a:pPr algn="just"/>
            <a:r>
              <a:rPr lang="hu-HU" sz="2000" dirty="0"/>
              <a:t>A felhívás keretében a támogatási kérelem benyújtására konzorciumi formában </a:t>
            </a:r>
            <a:r>
              <a:rPr lang="hu-HU" sz="2000" b="1" u="sng" dirty="0"/>
              <a:t>nincs</a:t>
            </a:r>
            <a:r>
              <a:rPr lang="hu-HU" sz="2000" dirty="0"/>
              <a:t> lehetőség.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Célok és pályázói kör</a:t>
            </a:r>
          </a:p>
        </p:txBody>
      </p:sp>
    </p:spTree>
    <p:extLst>
      <p:ext uri="{BB962C8B-B14F-4D97-AF65-F5344CB8AC3E}">
        <p14:creationId xmlns:p14="http://schemas.microsoft.com/office/powerpoint/2010/main" val="59585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9144000" cy="5422900"/>
          </a:xfrm>
        </p:spPr>
        <p:txBody>
          <a:bodyPr/>
          <a:lstStyle/>
          <a:p>
            <a:pPr algn="just"/>
            <a:r>
              <a:rPr lang="hu-HU" sz="2000" dirty="0"/>
              <a:t>A </a:t>
            </a:r>
            <a:r>
              <a:rPr lang="hu-HU" sz="2000" b="1" dirty="0" err="1"/>
              <a:t>Factory</a:t>
            </a:r>
            <a:r>
              <a:rPr lang="hu-HU" sz="2000" b="1" dirty="0"/>
              <a:t> Aréna</a:t>
            </a:r>
            <a:r>
              <a:rPr lang="hu-HU" sz="2000" dirty="0"/>
              <a:t> extrém sport és alternatív közösségi hely (megvalósítási helyszín: 3533 Miskolc, Vasgyári út 43.) fejlesztése, ezen belül első sorban az épületben található közösségi funkciók betöltéséhez alkalmas terek és helyiségek kialakítása az alábbi modulok szerint</a:t>
            </a:r>
            <a:r>
              <a:rPr lang="hu-HU" sz="2000" dirty="0" smtClean="0"/>
              <a:t>:</a:t>
            </a:r>
          </a:p>
          <a:p>
            <a:pPr algn="just"/>
            <a:endParaRPr lang="hu-HU" sz="2000" dirty="0"/>
          </a:p>
          <a:p>
            <a:pPr marL="457200" indent="-457200" algn="just">
              <a:buFont typeface="+mj-lt"/>
              <a:buAutoNum type="arabicPeriod"/>
            </a:pPr>
            <a:r>
              <a:rPr lang="hu-HU" sz="2000" dirty="0" smtClean="0"/>
              <a:t>modul</a:t>
            </a:r>
            <a:r>
              <a:rPr lang="hu-HU" sz="2000" dirty="0"/>
              <a:t>: A működéshez elengedhetetlen fogadó és kiszolgáló egységek létrehozása, ezen belül: előtér, információs pont, raktár, iroda, épületgépészeti helyiség.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000" dirty="0" smtClean="0"/>
              <a:t>modul</a:t>
            </a:r>
            <a:r>
              <a:rPr lang="hu-HU" sz="2000" dirty="0"/>
              <a:t>: Komfortblokk kialakítása: zuhanyzó, mosdó, öltöző (nemek szerint).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000" dirty="0" smtClean="0"/>
              <a:t>modul</a:t>
            </a:r>
            <a:r>
              <a:rPr lang="hu-HU" sz="2000" dirty="0"/>
              <a:t>: Az épületben található rendelkezésére álló, közösségi célra hasznosítható helyiség, tér korszerűsítése, felújítása, átalakítása.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hu-HU" sz="2000" dirty="0" smtClean="0"/>
              <a:t>modul</a:t>
            </a:r>
            <a:r>
              <a:rPr lang="hu-HU" sz="2000" dirty="0"/>
              <a:t>: Az épületben található rendelkezésére álló, extrém és egyéb sportok folytatására alkalmas terem/helyiség energetikai korszerűsítése.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7076339" cy="864096"/>
          </a:xfrm>
        </p:spPr>
        <p:txBody>
          <a:bodyPr>
            <a:normAutofit/>
          </a:bodyPr>
          <a:lstStyle/>
          <a:p>
            <a:r>
              <a:rPr lang="hu-HU" dirty="0"/>
              <a:t>A projekttel kapcsolatos elvárások</a:t>
            </a:r>
          </a:p>
        </p:txBody>
      </p:sp>
    </p:spTree>
    <p:extLst>
      <p:ext uri="{BB962C8B-B14F-4D97-AF65-F5344CB8AC3E}">
        <p14:creationId xmlns:p14="http://schemas.microsoft.com/office/powerpoint/2010/main" val="3020810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9144000" cy="5422900"/>
          </a:xfrm>
        </p:spPr>
        <p:txBody>
          <a:bodyPr/>
          <a:lstStyle/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hu-HU" sz="2000" dirty="0" smtClean="0"/>
              <a:t>Az </a:t>
            </a:r>
            <a:r>
              <a:rPr lang="hu-HU" sz="2000" dirty="0"/>
              <a:t>együttműködés keretében a kormány vállalja, hogy a felhívás feltételeinek megfelelt projektet a projektre megítélt maximum </a:t>
            </a:r>
            <a:r>
              <a:rPr lang="hu-HU" sz="2000" b="1" u="sng" dirty="0"/>
              <a:t>115 millió Ft</a:t>
            </a:r>
            <a:r>
              <a:rPr lang="hu-HU" sz="2000" dirty="0"/>
              <a:t> vissza nem térítendő támogatásban részesíti a rendelkezésre álló forrás erejéig.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A felhívás meghirdetésekor a támogatásra rendelkezésre álló tervezett keretösszeg </a:t>
            </a:r>
            <a:r>
              <a:rPr lang="hu-HU" sz="2000" b="1" u="sng" dirty="0"/>
              <a:t>115 millió Ft</a:t>
            </a:r>
            <a:r>
              <a:rPr lang="hu-HU" sz="2000" b="1" u="sng" dirty="0" smtClean="0"/>
              <a:t>.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A felhívás forrását az </a:t>
            </a:r>
            <a:r>
              <a:rPr lang="hu-HU" sz="2000" b="1" dirty="0"/>
              <a:t>Európai Regionális Fejlesztési Alap (ERFA)</a:t>
            </a:r>
            <a:r>
              <a:rPr lang="hu-HU" sz="2000" dirty="0"/>
              <a:t> és Magyarország költségvetése társfinanszírozásában biztosítja.</a:t>
            </a:r>
          </a:p>
          <a:p>
            <a:pPr algn="just"/>
            <a:r>
              <a:rPr lang="hu-HU" sz="2000" dirty="0"/>
              <a:t>A támogatott támogatási kérelmek várható száma </a:t>
            </a:r>
            <a:r>
              <a:rPr lang="hu-HU" sz="2000" b="1" u="sng" dirty="0"/>
              <a:t>1 db.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5492163" cy="864096"/>
          </a:xfrm>
        </p:spPr>
        <p:txBody>
          <a:bodyPr/>
          <a:lstStyle/>
          <a:p>
            <a:r>
              <a:rPr lang="hu-HU" dirty="0"/>
              <a:t>Rendelkezésre álló forrás</a:t>
            </a:r>
          </a:p>
        </p:txBody>
      </p:sp>
    </p:spTree>
    <p:extLst>
      <p:ext uri="{BB962C8B-B14F-4D97-AF65-F5344CB8AC3E}">
        <p14:creationId xmlns:p14="http://schemas.microsoft.com/office/powerpoint/2010/main" val="422117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9144000" cy="54229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u-HU" sz="2000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u="sng" dirty="0" err="1" smtClean="0"/>
              <a:t>Projektelőkészítés</a:t>
            </a:r>
            <a:r>
              <a:rPr lang="hu-HU" sz="2000" b="1" u="sng" dirty="0" smtClean="0"/>
              <a:t> költségei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i="1" dirty="0" smtClean="0"/>
              <a:t>Előzetes tanulmányok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i="1" dirty="0" smtClean="0"/>
              <a:t>Közbeszerzés költsége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i="1" dirty="0" smtClean="0"/>
              <a:t>Egyéb </a:t>
            </a:r>
            <a:r>
              <a:rPr lang="hu-HU" sz="2000" i="1" dirty="0" err="1" smtClean="0"/>
              <a:t>projektelőkészítéshez</a:t>
            </a:r>
            <a:r>
              <a:rPr lang="hu-HU" sz="2000" i="1" dirty="0" smtClean="0"/>
              <a:t> kapcsolódó költség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u="sng" dirty="0" smtClean="0"/>
              <a:t>Beruházáshoz kapcsolódó költségek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i="1" dirty="0" smtClean="0"/>
              <a:t>Terület-előkészítési költség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i="1" dirty="0" smtClean="0"/>
              <a:t>Eszközbeszerzés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i="1" dirty="0" smtClean="0"/>
              <a:t>Immateriális </a:t>
            </a:r>
            <a:r>
              <a:rPr lang="hu-HU" sz="2000" i="1" dirty="0"/>
              <a:t>javak beszerzése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u="sng" dirty="0"/>
              <a:t>Szakmai megvalósításhoz kapcsolódó szolgáltatások költségei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u="sng" dirty="0"/>
              <a:t>Szakmai megvalósításban közreműködő munkatársak költségei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u="sng" dirty="0"/>
              <a:t>Projektmenedzsment költség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000" b="1" u="sng" dirty="0"/>
              <a:t>Általános rezsi költség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5852203" cy="864096"/>
          </a:xfrm>
        </p:spPr>
        <p:txBody>
          <a:bodyPr/>
          <a:lstStyle/>
          <a:p>
            <a:r>
              <a:rPr lang="hu-HU" dirty="0"/>
              <a:t>Elszámolható költségek köre</a:t>
            </a:r>
          </a:p>
        </p:txBody>
      </p:sp>
    </p:spTree>
    <p:extLst>
      <p:ext uri="{BB962C8B-B14F-4D97-AF65-F5344CB8AC3E}">
        <p14:creationId xmlns:p14="http://schemas.microsoft.com/office/powerpoint/2010/main" val="751674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1" y="1435100"/>
            <a:ext cx="9143999" cy="5422900"/>
          </a:xfrm>
        </p:spPr>
        <p:txBody>
          <a:bodyPr/>
          <a:lstStyle/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hu-HU" sz="2000" dirty="0" smtClean="0"/>
              <a:t>A </a:t>
            </a:r>
            <a:r>
              <a:rPr lang="hu-HU" sz="2000" dirty="0"/>
              <a:t>projekt fizikai befejezésére a projekt megkezdését, vagy amennyiben a projekt a Támogatói okirat hatályba lépéséig nem kezdődött meg, a Támogatói okirat hatályba lépését követően legfeljebb </a:t>
            </a:r>
            <a:r>
              <a:rPr lang="hu-HU" sz="2000" b="1" dirty="0"/>
              <a:t>24  hónap</a:t>
            </a:r>
            <a:r>
              <a:rPr lang="hu-HU" sz="2000" dirty="0"/>
              <a:t> áll rendelkezésre.</a:t>
            </a:r>
          </a:p>
          <a:p>
            <a:pPr algn="just"/>
            <a:endParaRPr lang="hu-HU" sz="2000" dirty="0" smtClean="0"/>
          </a:p>
          <a:p>
            <a:pPr algn="just"/>
            <a:r>
              <a:rPr lang="hu-HU" sz="2000" dirty="0" smtClean="0"/>
              <a:t>A </a:t>
            </a:r>
            <a:r>
              <a:rPr lang="hu-HU" sz="2000" dirty="0"/>
              <a:t>projekt fizikailag befejezett, amennyiben a projekt keretében támogatott valamennyi tevékenység a Támogatói okirat meghatározottak szerint, a helyi felhívásban meghatározott feltételek mellett teljesült. A projekt fizikai befejezés napjának a projekt utolsó támogatott tevékenysége fizikai teljesítésének a napja minősül.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864096"/>
          </a:xfrm>
        </p:spPr>
        <p:txBody>
          <a:bodyPr>
            <a:normAutofit/>
          </a:bodyPr>
          <a:lstStyle/>
          <a:p>
            <a:r>
              <a:rPr lang="hu-HU" dirty="0"/>
              <a:t>A projekt végrehajtására rendelkezésre álló időtartam</a:t>
            </a:r>
          </a:p>
        </p:txBody>
      </p:sp>
    </p:spTree>
    <p:extLst>
      <p:ext uri="{BB962C8B-B14F-4D97-AF65-F5344CB8AC3E}">
        <p14:creationId xmlns:p14="http://schemas.microsoft.com/office/powerpoint/2010/main" val="1575245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0" y="1268760"/>
            <a:ext cx="9144000" cy="576064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Támogatási kérelem adatlap.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Szakmai megalapozó dokumentum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Műszaki tervdokumentáció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A piaci ár alátámasztása minden költségtétel vonatkozásában legalább 1 db árajánlattal, vagy azzal egyenértékű dokumentummal (pl.: bérkarton személyi jellegű ráfordítások esetében, tervezői költségbecslés építés esetében stb. jelen felhívás 5.6 fejezete szerint)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A beruházással érintett ingatlan 30 napnál nem régebbi, e-hiteles tulajdoni lapja(i)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A támogatást igénylő hivatalos képviselőjének bank által igazolt, ügyvéd által ellenjegyzett, vagy közjegyző által hitelesített aláírási címpéldánya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Pályázó nyilatkozata a kettős finanszírozás elkerüléséről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u-HU" sz="2400" dirty="0"/>
              <a:t>Árajánlatok a beszerzés formájának megfelelően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864096"/>
          </a:xfrm>
        </p:spPr>
        <p:txBody>
          <a:bodyPr>
            <a:normAutofit/>
          </a:bodyPr>
          <a:lstStyle/>
          <a:p>
            <a:r>
              <a:rPr lang="hu-HU" dirty="0"/>
              <a:t>A támogatási kérelem elkészítése során csatolandó mellékletek</a:t>
            </a:r>
          </a:p>
        </p:txBody>
      </p:sp>
    </p:spTree>
    <p:extLst>
      <p:ext uri="{BB962C8B-B14F-4D97-AF65-F5344CB8AC3E}">
        <p14:creationId xmlns:p14="http://schemas.microsoft.com/office/powerpoint/2010/main" val="1507080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0" y="1435100"/>
            <a:ext cx="9144000" cy="5422900"/>
          </a:xfrm>
        </p:spPr>
        <p:txBody>
          <a:bodyPr/>
          <a:lstStyle/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hu-HU" sz="2000" dirty="0" smtClean="0"/>
              <a:t>Ha </a:t>
            </a:r>
            <a:r>
              <a:rPr lang="hu-HU" sz="2000" dirty="0"/>
              <a:t>további információkra van szüksége, forduljon bizalommal a Diósgyőri Horizont Helyi Közösség Helyi Akciócsoport ügyfélszolgálatához személyesen (Ügyfélfogadás helyszíne: </a:t>
            </a:r>
            <a:r>
              <a:rPr lang="hu-HU" sz="2000" b="1" u="sng" dirty="0"/>
              <a:t>Ady Endre Művelődési Ház,</a:t>
            </a:r>
            <a:r>
              <a:rPr lang="hu-HU" sz="2000" b="1" dirty="0"/>
              <a:t> </a:t>
            </a:r>
            <a:r>
              <a:rPr lang="hu-HU" sz="2000" dirty="0"/>
              <a:t>Cím: 3534 Miskolc, Árpád út 4.) hétfőn, kedden és csütörtökön </a:t>
            </a:r>
            <a:r>
              <a:rPr lang="hu-HU" sz="2000" b="1" dirty="0"/>
              <a:t>8-12 óráig</a:t>
            </a:r>
            <a:r>
              <a:rPr lang="hu-HU" sz="2000" dirty="0"/>
              <a:t>, vagy telefonon a </a:t>
            </a:r>
            <a:r>
              <a:rPr lang="hu-HU" sz="2000" b="1" dirty="0"/>
              <a:t>+36 70 881 2372</a:t>
            </a:r>
            <a:r>
              <a:rPr lang="hu-HU" sz="2000" dirty="0"/>
              <a:t>  telefonszámon, ahol hétfőtől csütörtökig </a:t>
            </a:r>
            <a:r>
              <a:rPr lang="hu-HU" sz="2000" b="1" dirty="0"/>
              <a:t>9-15 óráig,</a:t>
            </a:r>
            <a:r>
              <a:rPr lang="hu-HU" sz="2000" dirty="0"/>
              <a:t> pénteken </a:t>
            </a:r>
            <a:r>
              <a:rPr lang="hu-HU" sz="2000" b="1" dirty="0"/>
              <a:t>8-14 óráig</a:t>
            </a:r>
            <a:r>
              <a:rPr lang="hu-HU" sz="2000" dirty="0"/>
              <a:t> fogadják hívását</a:t>
            </a:r>
            <a:r>
              <a:rPr lang="hu-HU" sz="2000" dirty="0" smtClean="0"/>
              <a:t>.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Kérjük, kövesse figyelemmel a felhívással kapcsolatos közleményeket a Diósgyőri Horizont Helyi Közösség Helyi Akciócsoport </a:t>
            </a:r>
            <a:r>
              <a:rPr lang="hu-HU" sz="2000" dirty="0">
                <a:hlinkClick r:id="rId2"/>
              </a:rPr>
              <a:t>http://</a:t>
            </a:r>
            <a:r>
              <a:rPr lang="hu-HU" sz="2000" dirty="0" smtClean="0">
                <a:hlinkClick r:id="rId2"/>
              </a:rPr>
              <a:t>www.miskolc.hu/diosgyor-clld/index.html</a:t>
            </a:r>
            <a:r>
              <a:rPr lang="hu-HU" sz="2000" dirty="0" smtClean="0"/>
              <a:t> honlapján</a:t>
            </a:r>
            <a:r>
              <a:rPr lang="hu-HU" sz="2000" dirty="0"/>
              <a:t>, ahol a HACS ügyfélszolgálat elektronikus elérhetőségeit is megtalálhatja!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További információk</a:t>
            </a:r>
          </a:p>
        </p:txBody>
      </p:sp>
    </p:spTree>
    <p:extLst>
      <p:ext uri="{BB962C8B-B14F-4D97-AF65-F5344CB8AC3E}">
        <p14:creationId xmlns:p14="http://schemas.microsoft.com/office/powerpoint/2010/main" val="2492916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779</Words>
  <Application>Microsoft Office PowerPoint</Application>
  <PresentationFormat>Diavetítés a képernyőre (4:3 oldalarány)</PresentationFormat>
  <Paragraphs>70</Paragraphs>
  <Slides>10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Office-téma</vt:lpstr>
      <vt:lpstr>Közösségi sport és szabadidős centrum fejlesztése – factory aréna top-7.1.1-16-h-004-1</vt:lpstr>
      <vt:lpstr>CLLD – Közösségvezérelt helyi fejlesztések</vt:lpstr>
      <vt:lpstr>Célok és pályázói kör</vt:lpstr>
      <vt:lpstr>A projekttel kapcsolatos elvárások</vt:lpstr>
      <vt:lpstr>Rendelkezésre álló forrás</vt:lpstr>
      <vt:lpstr>Elszámolható költségek köre</vt:lpstr>
      <vt:lpstr>A projekt végrehajtására rendelkezésre álló időtartam</vt:lpstr>
      <vt:lpstr>A támogatási kérelem elkészítése során csatolandó mellékletek</vt:lpstr>
      <vt:lpstr>További információk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Bene Tímea</cp:lastModifiedBy>
  <cp:revision>48</cp:revision>
  <dcterms:created xsi:type="dcterms:W3CDTF">2014-03-03T11:13:53Z</dcterms:created>
  <dcterms:modified xsi:type="dcterms:W3CDTF">2018-08-17T08:09:32Z</dcterms:modified>
</cp:coreProperties>
</file>